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EB93D-63D0-4EB7-99EB-CE8CDE28977C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18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из НОК!!!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ОСНОВОЙ ЯЗЫКА ПРОГРАММИРОВАНИЯ VISUAL BASIC ЯВЛЯЕТСЯ</a:t>
            </a:r>
            <a:r>
              <a:rPr lang="ru-RU" dirty="0" smtClean="0"/>
              <a:t> …………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qBasic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ОСНОВНЫМ ПОНЯТИЕМ ОБЪЕКТНО-ОРИЕНТИРОВАННОГО ПРОГРАММИРОВАНИЯ НЕ ЯВЛЯЕТСЯ ………… 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программалау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тілі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ЯВЛЯЕТСЯ СОБЫТИЕМ</a:t>
            </a:r>
            <a:r>
              <a:rPr lang="ru-RU" dirty="0" smtClean="0"/>
              <a:t>  ………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нажатие кнопки</a:t>
            </a:r>
          </a:p>
          <a:p>
            <a:r>
              <a:rPr lang="ru-RU" b="1" dirty="0" smtClean="0"/>
              <a:t>ОБЪЕКТОМ ЯВЛЯЕТСЯ</a:t>
            </a:r>
            <a:r>
              <a:rPr lang="ru-RU" dirty="0" smtClean="0"/>
              <a:t>  …..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любой элемент на панели инструментов</a:t>
            </a:r>
          </a:p>
          <a:p>
            <a:pPr lvl="0"/>
            <a:r>
              <a:rPr lang="ru-RU" b="1" dirty="0" smtClean="0"/>
              <a:t>ПРОЕКТ В VISUAL BASIC ЯВЛЯЕТСЯ</a:t>
            </a:r>
            <a:r>
              <a:rPr lang="ru-RU" dirty="0" smtClean="0"/>
              <a:t>  ………..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документом в </a:t>
            </a:r>
            <a:r>
              <a:rPr lang="ru-RU" dirty="0" err="1" smtClean="0">
                <a:solidFill>
                  <a:srgbClr val="FF0000"/>
                </a:solidFill>
              </a:rPr>
              <a:t>Visual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Basic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СОХРАНЕНИЕ НОВОГО ПРОЕКТА …………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"</a:t>
            </a:r>
            <a:r>
              <a:rPr lang="ru-RU" dirty="0" err="1" smtClean="0">
                <a:solidFill>
                  <a:srgbClr val="FF0000"/>
                </a:solidFill>
              </a:rPr>
              <a:t>file</a:t>
            </a:r>
            <a:r>
              <a:rPr lang="ru-RU" dirty="0" smtClean="0">
                <a:solidFill>
                  <a:srgbClr val="FF0000"/>
                </a:solidFill>
              </a:rPr>
              <a:t>" - " </a:t>
            </a:r>
            <a:r>
              <a:rPr lang="ru-RU" dirty="0" err="1" smtClean="0">
                <a:solidFill>
                  <a:srgbClr val="FF0000"/>
                </a:solidFill>
              </a:rPr>
              <a:t>save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project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err="1" smtClean="0">
                <a:solidFill>
                  <a:srgbClr val="FF0000"/>
                </a:solidFill>
              </a:rPr>
              <a:t>as</a:t>
            </a:r>
            <a:r>
              <a:rPr lang="ru-RU" dirty="0" smtClean="0">
                <a:solidFill>
                  <a:srgbClr val="FF0000"/>
                </a:solidFill>
              </a:rPr>
              <a:t>"</a:t>
            </a:r>
          </a:p>
          <a:p>
            <a:pPr lvl="0"/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pPr lvl="0"/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из НОК!!!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 smtClean="0"/>
              <a:t>НАЗВАНИЕ КНОПКИ ЗАПУСК ПРОЕКТА В VISUAL BASIC …..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Start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УКАЗАНИЕ СВОЙСТВА ОБЪЕКТА ПРИ СОЗДАНИИ ПРОГРАММЫ В VISUAL BASIC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название </a:t>
            </a:r>
            <a:r>
              <a:rPr lang="ru-RU" dirty="0" err="1" smtClean="0">
                <a:solidFill>
                  <a:srgbClr val="FF0000"/>
                </a:solidFill>
              </a:rPr>
              <a:t>объекта.название</a:t>
            </a:r>
            <a:r>
              <a:rPr lang="ru-RU" dirty="0" smtClean="0">
                <a:solidFill>
                  <a:srgbClr val="FF0000"/>
                </a:solidFill>
              </a:rPr>
              <a:t> свойства</a:t>
            </a:r>
          </a:p>
          <a:p>
            <a:pPr lvl="0"/>
            <a:r>
              <a:rPr lang="ru-RU" b="1" dirty="0" smtClean="0"/>
              <a:t>СОХРАНЕНИЕ ФОРМЫ В ПРОЕКТЕ …………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"</a:t>
            </a:r>
            <a:r>
              <a:rPr lang="en-US" dirty="0" smtClean="0">
                <a:solidFill>
                  <a:srgbClr val="FF0000"/>
                </a:solidFill>
              </a:rPr>
              <a:t>file</a:t>
            </a:r>
            <a:r>
              <a:rPr lang="ru-RU" dirty="0" smtClean="0">
                <a:solidFill>
                  <a:srgbClr val="FF0000"/>
                </a:solidFill>
              </a:rPr>
              <a:t>" - "</a:t>
            </a:r>
            <a:r>
              <a:rPr lang="en-US" dirty="0" smtClean="0">
                <a:solidFill>
                  <a:srgbClr val="FF0000"/>
                </a:solidFill>
              </a:rPr>
              <a:t>save form as</a:t>
            </a:r>
            <a:r>
              <a:rPr lang="ru-RU" dirty="0" smtClean="0">
                <a:solidFill>
                  <a:srgbClr val="FF0000"/>
                </a:solidFill>
              </a:rPr>
              <a:t>"</a:t>
            </a:r>
          </a:p>
          <a:p>
            <a:pPr lvl="0"/>
            <a:r>
              <a:rPr lang="ru-RU" b="1" dirty="0" smtClean="0"/>
              <a:t>ЗНАЧЕНИЕ КОМАНДЫ </a:t>
            </a:r>
            <a:r>
              <a:rPr lang="en-US" b="1" dirty="0" smtClean="0"/>
              <a:t>form</a:t>
            </a:r>
            <a:r>
              <a:rPr lang="ru-RU" b="1" dirty="0" smtClean="0"/>
              <a:t>1.</a:t>
            </a:r>
            <a:r>
              <a:rPr lang="en-US" b="1" dirty="0" err="1" smtClean="0"/>
              <a:t>windowstate</a:t>
            </a:r>
            <a:r>
              <a:rPr lang="ru-RU" b="1" dirty="0" smtClean="0"/>
              <a:t>=1  ……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установка минимального размера формы</a:t>
            </a:r>
          </a:p>
          <a:p>
            <a:r>
              <a:rPr lang="ru-RU" b="1" dirty="0" smtClean="0"/>
              <a:t> КОЛИЧЕСТВО ФОРМ В ПРОЕКТЕ ……….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неограничено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СВОЙСТВО, ОПЕРЕДЕЛЯЮЩЕЕ СТИЛЬ ГРАНИЦ ФОРМЫ ………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Borderstyle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КОМПОНЕНТ </a:t>
            </a:r>
            <a:r>
              <a:rPr lang="en-US" b="1" dirty="0" smtClean="0"/>
              <a:t>TIMER</a:t>
            </a:r>
            <a:r>
              <a:rPr lang="ru-RU" b="1" dirty="0" smtClean="0"/>
              <a:t> НЕОБХОДИМ ДЛЯ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происхождения события в определенный промежуток времени</a:t>
            </a:r>
          </a:p>
          <a:p>
            <a:pPr lvl="0"/>
            <a:r>
              <a:rPr lang="ru-RU" b="1" dirty="0" smtClean="0"/>
              <a:t>КОМПОНЕНТ ФЛАЖОК ………. 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checkbox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 из НОК!!!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000" b="1" dirty="0" smtClean="0"/>
              <a:t>ЭЛЕМЕНТ VISUAL BASIC, НЕ ВХОДЯЩИЙ В СОСТАВ ОСНОВНОГО ОКНА … </a:t>
            </a:r>
          </a:p>
          <a:p>
            <a:pPr lvl="0"/>
            <a:r>
              <a:rPr lang="ru-RU" sz="5000" dirty="0" smtClean="0">
                <a:solidFill>
                  <a:srgbClr val="FF0000"/>
                </a:solidFill>
              </a:rPr>
              <a:t>окно свойств</a:t>
            </a:r>
          </a:p>
          <a:p>
            <a:pPr lvl="0"/>
            <a:r>
              <a:rPr lang="ru-RU" sz="5000" b="1" dirty="0" smtClean="0"/>
              <a:t>НАЗВАНИЕ ПАНЕЛИ ИНСТРУМЕНТОВ VISUAL BASIC ………. </a:t>
            </a:r>
          </a:p>
          <a:p>
            <a:pPr lvl="0"/>
            <a:r>
              <a:rPr lang="en-US" sz="5000" dirty="0" smtClean="0">
                <a:solidFill>
                  <a:srgbClr val="FF0000"/>
                </a:solidFill>
              </a:rPr>
              <a:t>Standard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ЧИСЛО СТАНДРАТНЫХ ЭЛЕМЕНТОВ ПАНЕЛИ ЭЛЕМЕНТОВ </a:t>
            </a:r>
            <a:r>
              <a:rPr lang="en-US" sz="5000" b="1" dirty="0" smtClean="0"/>
              <a:t>VISUAL BASIC</a:t>
            </a:r>
            <a:r>
              <a:rPr lang="ru-RU" sz="5000" b="1" dirty="0" smtClean="0"/>
              <a:t>  …</a:t>
            </a:r>
          </a:p>
          <a:p>
            <a:pPr lvl="0"/>
            <a:r>
              <a:rPr lang="ru-RU" sz="5000" b="1" dirty="0" smtClean="0"/>
              <a:t> </a:t>
            </a:r>
            <a:r>
              <a:rPr lang="ru-RU" sz="5000" dirty="0" smtClean="0">
                <a:solidFill>
                  <a:srgbClr val="FF0000"/>
                </a:solidFill>
              </a:rPr>
              <a:t>21</a:t>
            </a:r>
          </a:p>
          <a:p>
            <a:pPr lvl="0"/>
            <a:r>
              <a:rPr lang="ru-RU" sz="5000" b="1" dirty="0" smtClean="0"/>
              <a:t>ЭЛЕМЕНТ, ИЗОБРАЖАЮЩИЙ СПИСОК ПАПОК ТЕКЩЕГО ДИСКА И ДАЮЩИЙ ВОЗМОЖНОСТЬ ПЕРЕДВИЖЕНИЯ ПО ИЕРАРХИЧЕСКОЙ СТРУКТУРЕ ПАПОК</a:t>
            </a:r>
            <a:r>
              <a:rPr lang="ru-RU" sz="5000" dirty="0" smtClean="0"/>
              <a:t>  … </a:t>
            </a:r>
          </a:p>
          <a:p>
            <a:pPr lvl="0"/>
            <a:r>
              <a:rPr lang="ru-RU" sz="5000" dirty="0" err="1" smtClean="0">
                <a:solidFill>
                  <a:srgbClr val="FF0000"/>
                </a:solidFill>
              </a:rPr>
              <a:t>Dirlistbox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КОМАНДА СОЗДАНИЯ НОВОГО ПРИЛОЖЕНИЯ В VISUAL BASIC ……..</a:t>
            </a:r>
          </a:p>
          <a:p>
            <a:pPr lvl="0"/>
            <a:r>
              <a:rPr lang="en-US" sz="5000" dirty="0" smtClean="0">
                <a:solidFill>
                  <a:srgbClr val="FF0000"/>
                </a:solidFill>
              </a:rPr>
              <a:t>File</a:t>
            </a:r>
            <a:r>
              <a:rPr lang="ru-RU" sz="5000" dirty="0" smtClean="0">
                <a:solidFill>
                  <a:srgbClr val="FF0000"/>
                </a:solidFill>
              </a:rPr>
              <a:t>\</a:t>
            </a:r>
            <a:r>
              <a:rPr lang="en-US" sz="5000" dirty="0" smtClean="0">
                <a:solidFill>
                  <a:srgbClr val="FF0000"/>
                </a:solidFill>
              </a:rPr>
              <a:t>new project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ТИП ФАЙЛА ПРОЕКТА ПРИ СОХРАНЕНИИ НА ДИСК ………</a:t>
            </a:r>
          </a:p>
          <a:p>
            <a:pPr lvl="0"/>
            <a:r>
              <a:rPr lang="ru-RU" sz="5000" dirty="0" err="1" smtClean="0">
                <a:solidFill>
                  <a:srgbClr val="FF0000"/>
                </a:solidFill>
              </a:rPr>
              <a:t>Vbp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ТИП КОДА ФАЙЛА ПРОЕКТА</a:t>
            </a:r>
            <a:r>
              <a:rPr lang="ru-RU" sz="5000" dirty="0" smtClean="0"/>
              <a:t>  ……..</a:t>
            </a:r>
          </a:p>
          <a:p>
            <a:pPr lvl="0"/>
            <a:r>
              <a:rPr lang="ru-RU" sz="5000" dirty="0" err="1" smtClean="0">
                <a:solidFill>
                  <a:srgbClr val="FF0000"/>
                </a:solidFill>
              </a:rPr>
              <a:t>Vbw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КОМАНДА СОЗДАНИЯ НОВОГО ПРОЕКТА С ПУСТЫМИ ФОРМАМИ …</a:t>
            </a:r>
          </a:p>
          <a:p>
            <a:pPr lvl="0"/>
            <a:r>
              <a:rPr lang="en-US" sz="5000" dirty="0" smtClean="0">
                <a:solidFill>
                  <a:srgbClr val="FF0000"/>
                </a:solidFill>
              </a:rPr>
              <a:t>File</a:t>
            </a:r>
            <a:r>
              <a:rPr lang="ru-RU" sz="5000" dirty="0" smtClean="0">
                <a:solidFill>
                  <a:srgbClr val="FF0000"/>
                </a:solidFill>
              </a:rPr>
              <a:t>/ </a:t>
            </a:r>
            <a:r>
              <a:rPr lang="en-US" sz="5000" dirty="0" smtClean="0">
                <a:solidFill>
                  <a:srgbClr val="FF0000"/>
                </a:solidFill>
              </a:rPr>
              <a:t>new</a:t>
            </a:r>
            <a:r>
              <a:rPr lang="ru-RU" sz="5000" dirty="0" smtClean="0">
                <a:solidFill>
                  <a:srgbClr val="FF0000"/>
                </a:solidFill>
              </a:rPr>
              <a:t>/</a:t>
            </a:r>
            <a:r>
              <a:rPr lang="en-US" sz="5000" dirty="0" smtClean="0">
                <a:solidFill>
                  <a:srgbClr val="FF0000"/>
                </a:solidFill>
              </a:rPr>
              <a:t>application</a:t>
            </a:r>
            <a:endParaRPr lang="ru-RU" sz="5000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85726"/>
          <a:ext cx="8215370" cy="6442866"/>
        </p:xfrm>
        <a:graphic>
          <a:graphicData uri="http://schemas.openxmlformats.org/drawingml/2006/table">
            <a:tbl>
              <a:tblPr/>
              <a:tblGrid>
                <a:gridCol w="1126808"/>
                <a:gridCol w="2445092"/>
                <a:gridCol w="4643470"/>
              </a:tblGrid>
              <a:tr h="1156616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PictureBox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(Графическое окно)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графическое окно, предназначенное для объединения элементов в группы, для вывода в него графических изображений, а также текста, графических элементов и анимации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08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Label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(Метка)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объекты, предназначенные для создания текстовой информации, надписей и примечаний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2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TextBox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(Текстовое поле)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текстовое поле, предназначенное для ввода текстовой информации, чисел и дат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08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Frame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(Рамка)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рамку с заголовком для группировки объектов в логическую группу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2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CommandButton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(Кнопка управления)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кнопки управления для инициации действий, выполнения команд, запуска программ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2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CheckBox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(Флажок)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флажок, предназначенный для формирования условий выполнения программ или каких-либо настроек, работающий по принципу "да — нет"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616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OptionBufrton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(Переключатель)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переключатели для выбора режима работы или настроек выполнения программы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00042"/>
            <a:ext cx="785818" cy="785818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714488"/>
            <a:ext cx="428628" cy="428628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357430"/>
            <a:ext cx="714380" cy="71438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3143248"/>
            <a:ext cx="500066" cy="500066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3786190"/>
            <a:ext cx="642942" cy="64294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10" y="4714884"/>
            <a:ext cx="714380" cy="71438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472" y="5715016"/>
            <a:ext cx="785818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14290"/>
          <a:ext cx="8429684" cy="6215105"/>
        </p:xfrm>
        <a:graphic>
          <a:graphicData uri="http://schemas.openxmlformats.org/drawingml/2006/table">
            <a:tbl>
              <a:tblPr/>
              <a:tblGrid>
                <a:gridCol w="1428760"/>
                <a:gridCol w="2071702"/>
                <a:gridCol w="4929222"/>
              </a:tblGrid>
              <a:tr h="1096783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ComboBox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(Поле со списком)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объект, содержащий одновременно поле ввода и раскрывающийся список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189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ListBox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(Список)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список для выбора одного или нескольких значений из предлагаемого списка значений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7972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HScrollBar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(Горизонтальная полоса прокрутки)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горизонтальную полосу прокрутки, используемую в качестве ползунка для выбора значения из заданного диапазона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7972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VScrollBar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(Вертикальная полоса прокрутки)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вертикальную полосу прокрутки, используемую в качестве ползунка для выбора значения из заданного диапазона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189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Timer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(Таймер)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Размещает в форме таймер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1000132" cy="1000132"/>
          </a:xfrm>
          <a:prstGeom prst="rect">
            <a:avLst/>
          </a:prstGeom>
          <a:noFill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714380" cy="714380"/>
          </a:xfrm>
          <a:prstGeom prst="rect">
            <a:avLst/>
          </a:prstGeom>
          <a:noFill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143116"/>
            <a:ext cx="1357322" cy="1357322"/>
          </a:xfrm>
          <a:prstGeom prst="rect">
            <a:avLst/>
          </a:prstGeom>
          <a:noFill/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929066"/>
            <a:ext cx="1357322" cy="1357322"/>
          </a:xfrm>
          <a:prstGeom prst="rect">
            <a:avLst/>
          </a:prstGeom>
          <a:noFill/>
        </p:spPr>
      </p:pic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5786454"/>
            <a:ext cx="642942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9" y="214288"/>
          <a:ext cx="8643999" cy="6510062"/>
        </p:xfrm>
        <a:graphic>
          <a:graphicData uri="http://schemas.openxmlformats.org/drawingml/2006/table">
            <a:tbl>
              <a:tblPr/>
              <a:tblGrid>
                <a:gridCol w="1185598"/>
                <a:gridCol w="2457741"/>
                <a:gridCol w="5000660"/>
              </a:tblGrid>
              <a:tr h="1083477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DriveListBox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(Список устройств)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список устройств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477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DirListBox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(Список папок)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древовидный список папок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477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FileListBox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(Список файлов)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список файлов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477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Shape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(Очертание)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геометрические фигуры, такие как прямоугольник, квадрат, круг, эллипс, прямоугольник и квадрат со скругленными углами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317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(Линия)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линии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317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Image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(Изображение)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в форме поля, предназначенные для отображения графических изображений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317"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Data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(Данные)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indent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Создает элемент управления данными в базе данных для перемещения по записям и отображения результата навигации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785818" cy="785818"/>
          </a:xfrm>
          <a:prstGeom prst="rect">
            <a:avLst/>
          </a:prstGeom>
          <a:noFill/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785818" cy="785818"/>
          </a:xfrm>
          <a:prstGeom prst="rect">
            <a:avLst/>
          </a:prstGeom>
          <a:noFill/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428868"/>
            <a:ext cx="857256" cy="857256"/>
          </a:xfrm>
          <a:prstGeom prst="rect">
            <a:avLst/>
          </a:prstGeom>
          <a:noFill/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571876"/>
            <a:ext cx="928694" cy="928694"/>
          </a:xfrm>
          <a:prstGeom prst="rect">
            <a:avLst/>
          </a:prstGeom>
          <a:noFill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714884"/>
            <a:ext cx="500066" cy="500066"/>
          </a:xfrm>
          <a:prstGeom prst="rect">
            <a:avLst/>
          </a:prstGeom>
          <a:noFill/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5357826"/>
            <a:ext cx="571504" cy="571504"/>
          </a:xfrm>
          <a:prstGeom prst="rect">
            <a:avLst/>
          </a:prstGeom>
          <a:noFill/>
        </p:spPr>
      </p:pic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596" y="6000768"/>
            <a:ext cx="642942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ru-RU" sz="3200">
                <a:solidFill>
                  <a:schemeClr val="hlink"/>
                </a:solidFill>
                <a:latin typeface="Times New Roman" pitchFamily="18" charset="0"/>
              </a:rPr>
              <a:t>Проект 2.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16585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</a:rPr>
              <a:t>1. Разработайте программу "Угадай-ка", которая будет загадывать число, а пользователь будет пытаться его угадать: 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</a:rPr>
              <a:t>1. Создайте следующую форму:</a:t>
            </a:r>
          </a:p>
          <a:p>
            <a:pPr marL="990600" lvl="1" indent="-533400">
              <a:lnSpc>
                <a:spcPct val="80000"/>
              </a:lnSpc>
              <a:buNone/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endParaRPr lang="ru-RU" sz="2000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</a:rPr>
              <a:t>. Дважды щелкните по кнопке </a:t>
            </a:r>
            <a:r>
              <a:rPr lang="ru-RU" sz="2000" b="1" dirty="0">
                <a:latin typeface="Times New Roman" pitchFamily="18" charset="0"/>
              </a:rPr>
              <a:t>Ответ</a:t>
            </a:r>
            <a:r>
              <a:rPr lang="ru-RU" sz="2000" dirty="0">
                <a:latin typeface="Times New Roman" pitchFamily="18" charset="0"/>
              </a:rPr>
              <a:t> и в процедуре обработки события создайте код, который сравнивает введенное пользователем число в Text1.</a:t>
            </a:r>
            <a:r>
              <a:rPr lang="en-US" sz="2000" dirty="0">
                <a:latin typeface="Times New Roman" pitchFamily="18" charset="0"/>
              </a:rPr>
              <a:t>T</a:t>
            </a:r>
            <a:r>
              <a:rPr lang="ru-RU" sz="2000" dirty="0" err="1">
                <a:latin typeface="Times New Roman" pitchFamily="18" charset="0"/>
              </a:rPr>
              <a:t>ext</a:t>
            </a:r>
            <a:r>
              <a:rPr lang="ru-RU" sz="1800" dirty="0"/>
              <a:t> </a:t>
            </a:r>
            <a:r>
              <a:rPr lang="ru-RU" sz="2000" dirty="0">
                <a:latin typeface="Times New Roman" pitchFamily="18" charset="0"/>
              </a:rPr>
              <a:t> с любым фиксированным числом, например, 5. Если числа равны, то в Text2.</a:t>
            </a:r>
            <a:r>
              <a:rPr lang="en-US" sz="2000" dirty="0">
                <a:latin typeface="Times New Roman" pitchFamily="18" charset="0"/>
              </a:rPr>
              <a:t>T</a:t>
            </a:r>
            <a:r>
              <a:rPr lang="ru-RU" sz="2000" dirty="0" err="1">
                <a:latin typeface="Times New Roman" pitchFamily="18" charset="0"/>
              </a:rPr>
              <a:t>ext</a:t>
            </a:r>
            <a:r>
              <a:rPr lang="ru-RU" sz="1800" dirty="0"/>
              <a:t> </a:t>
            </a:r>
            <a:r>
              <a:rPr lang="ru-RU" sz="2000" dirty="0">
                <a:latin typeface="Times New Roman" pitchFamily="18" charset="0"/>
              </a:rPr>
              <a:t> должно быть введено "Угадал", в противном случае "Не угадал".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</a:rPr>
              <a:t>3. Запустите программу, введите исходные данные, щелкните по кнопке </a:t>
            </a:r>
            <a:r>
              <a:rPr lang="ru-RU" sz="2000" b="1" dirty="0">
                <a:latin typeface="Times New Roman" pitchFamily="18" charset="0"/>
              </a:rPr>
              <a:t>Ответ</a:t>
            </a:r>
            <a:r>
              <a:rPr lang="ru-RU" sz="2000" dirty="0">
                <a:latin typeface="Times New Roman" pitchFamily="18" charset="0"/>
              </a:rPr>
              <a:t>, протестируйте программу, остановите, исправьте при необходимости ошибки в программе.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</a:rPr>
              <a:t>2. </a:t>
            </a:r>
            <a:r>
              <a:rPr lang="ru-RU" sz="2000" b="1" u="sng" dirty="0">
                <a:latin typeface="Times New Roman" pitchFamily="18" charset="0"/>
              </a:rPr>
              <a:t>Дополнительное задание:</a:t>
            </a:r>
            <a:r>
              <a:rPr lang="ru-RU" sz="2000" dirty="0">
                <a:latin typeface="Times New Roman" pitchFamily="18" charset="0"/>
              </a:rPr>
              <a:t>   Доработайте программу так, чтобы она в Text2.</a:t>
            </a:r>
            <a:r>
              <a:rPr lang="en-US" sz="2000" dirty="0">
                <a:latin typeface="Times New Roman" pitchFamily="18" charset="0"/>
              </a:rPr>
              <a:t>T</a:t>
            </a:r>
            <a:r>
              <a:rPr lang="ru-RU" sz="2000" dirty="0" err="1">
                <a:latin typeface="Times New Roman" pitchFamily="18" charset="0"/>
              </a:rPr>
              <a:t>ext</a:t>
            </a:r>
            <a:r>
              <a:rPr lang="ru-RU" sz="2000" dirty="0"/>
              <a:t> </a:t>
            </a:r>
            <a:r>
              <a:rPr lang="ru-RU" sz="2000" dirty="0">
                <a:latin typeface="Times New Roman" pitchFamily="18" charset="0"/>
              </a:rPr>
              <a:t> сообщала "Больше", "Меньше" либо "Горячо", если разница между числами меньше 10, и холодно, если 10 и более. </a:t>
            </a:r>
          </a:p>
        </p:txBody>
      </p:sp>
      <p:pic>
        <p:nvPicPr>
          <p:cNvPr id="423940" name="Picture 4" descr="Фор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428736"/>
            <a:ext cx="4464050" cy="27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3942" name="Picture 6" descr=" картин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1700213"/>
            <a:ext cx="2016125" cy="201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23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3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3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23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3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3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23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3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3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23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8" grpId="0"/>
      <p:bldP spid="4239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Проект3 - калькулятор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06600"/>
            <a:ext cx="7286676" cy="5318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4 </a:t>
            </a:r>
            <a:r>
              <a:rPr lang="ru-RU" smtClean="0"/>
              <a:t>- вычислитель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5" y="1571612"/>
            <a:ext cx="797605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691</Words>
  <Application>Microsoft Office PowerPoint</Application>
  <PresentationFormat>Экран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Вопросы из НОК!!!</vt:lpstr>
      <vt:lpstr>Вопросы из НОК!!!</vt:lpstr>
      <vt:lpstr>Вопросы из НОК!!!</vt:lpstr>
      <vt:lpstr>Слайд 4</vt:lpstr>
      <vt:lpstr>Слайд 5</vt:lpstr>
      <vt:lpstr>Слайд 6</vt:lpstr>
      <vt:lpstr>Проект 2.</vt:lpstr>
      <vt:lpstr>Проект3 - калькулятор</vt:lpstr>
      <vt:lpstr>Проект 4 - вычислитель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 </dc:creator>
  <cp:lastModifiedBy>Admin</cp:lastModifiedBy>
  <cp:revision>14</cp:revision>
  <dcterms:created xsi:type="dcterms:W3CDTF">2010-04-08T09:36:38Z</dcterms:created>
  <dcterms:modified xsi:type="dcterms:W3CDTF">2011-11-16T03:54:10Z</dcterms:modified>
</cp:coreProperties>
</file>