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5" r:id="rId2"/>
    <p:sldId id="276" r:id="rId3"/>
    <p:sldId id="277" r:id="rId4"/>
    <p:sldId id="278" r:id="rId5"/>
    <p:sldId id="279" r:id="rId6"/>
    <p:sldId id="280" r:id="rId7"/>
    <p:sldId id="281" r:id="rId8"/>
    <p:sldId id="282" r:id="rId9"/>
    <p:sldId id="283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4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EB93D-63D0-4EB7-99EB-CE8CDE28977C}" type="datetimeFigureOut">
              <a:rPr lang="ru-RU" smtClean="0"/>
              <a:pPr/>
              <a:t>16.11.2011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9E9EB-01E8-4729-BF1C-92D83BA083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EB93D-63D0-4EB7-99EB-CE8CDE28977C}" type="datetimeFigureOut">
              <a:rPr lang="ru-RU" smtClean="0"/>
              <a:pPr/>
              <a:t>16.11.2011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9E9EB-01E8-4729-BF1C-92D83BA083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EB93D-63D0-4EB7-99EB-CE8CDE28977C}" type="datetimeFigureOut">
              <a:rPr lang="ru-RU" smtClean="0"/>
              <a:pPr/>
              <a:t>16.11.2011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9E9EB-01E8-4729-BF1C-92D83BA083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EB93D-63D0-4EB7-99EB-CE8CDE28977C}" type="datetimeFigureOut">
              <a:rPr lang="ru-RU" smtClean="0"/>
              <a:pPr/>
              <a:t>16.11.2011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9E9EB-01E8-4729-BF1C-92D83BA083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EB93D-63D0-4EB7-99EB-CE8CDE28977C}" type="datetimeFigureOut">
              <a:rPr lang="ru-RU" smtClean="0"/>
              <a:pPr/>
              <a:t>16.11.2011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9E9EB-01E8-4729-BF1C-92D83BA083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EB93D-63D0-4EB7-99EB-CE8CDE28977C}" type="datetimeFigureOut">
              <a:rPr lang="ru-RU" smtClean="0"/>
              <a:pPr/>
              <a:t>16.11.2011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9E9EB-01E8-4729-BF1C-92D83BA083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EB93D-63D0-4EB7-99EB-CE8CDE28977C}" type="datetimeFigureOut">
              <a:rPr lang="ru-RU" smtClean="0"/>
              <a:pPr/>
              <a:t>16.11.2011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9E9EB-01E8-4729-BF1C-92D83BA083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EB93D-63D0-4EB7-99EB-CE8CDE28977C}" type="datetimeFigureOut">
              <a:rPr lang="ru-RU" smtClean="0"/>
              <a:pPr/>
              <a:t>16.11.2011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9E9EB-01E8-4729-BF1C-92D83BA083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EB93D-63D0-4EB7-99EB-CE8CDE28977C}" type="datetimeFigureOut">
              <a:rPr lang="ru-RU" smtClean="0"/>
              <a:pPr/>
              <a:t>16.11.2011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9E9EB-01E8-4729-BF1C-92D83BA083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EB93D-63D0-4EB7-99EB-CE8CDE28977C}" type="datetimeFigureOut">
              <a:rPr lang="ru-RU" smtClean="0"/>
              <a:pPr/>
              <a:t>16.11.2011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9E9EB-01E8-4729-BF1C-92D83BA083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EB93D-63D0-4EB7-99EB-CE8CDE28977C}" type="datetimeFigureOut">
              <a:rPr lang="ru-RU" smtClean="0"/>
              <a:pPr/>
              <a:t>16.11.2011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9E9EB-01E8-4729-BF1C-92D83BA083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5EB93D-63D0-4EB7-99EB-CE8CDE28977C}" type="datetimeFigureOut">
              <a:rPr lang="ru-RU" smtClean="0"/>
              <a:pPr/>
              <a:t>16.11.2011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B9E9EB-01E8-4729-BF1C-92D83BA083F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gif"/><Relationship Id="rId3" Type="http://schemas.openxmlformats.org/officeDocument/2006/relationships/image" Target="../media/image2.gif"/><Relationship Id="rId7" Type="http://schemas.openxmlformats.org/officeDocument/2006/relationships/image" Target="../media/image6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gif"/><Relationship Id="rId5" Type="http://schemas.openxmlformats.org/officeDocument/2006/relationships/image" Target="../media/image4.gif"/><Relationship Id="rId4" Type="http://schemas.openxmlformats.org/officeDocument/2006/relationships/image" Target="../media/image3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gif"/><Relationship Id="rId5" Type="http://schemas.openxmlformats.org/officeDocument/2006/relationships/image" Target="../media/image11.gif"/><Relationship Id="rId4" Type="http://schemas.openxmlformats.org/officeDocument/2006/relationships/image" Target="../media/image10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7" Type="http://schemas.openxmlformats.org/officeDocument/2006/relationships/image" Target="../media/image18.gif"/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gif"/><Relationship Id="rId5" Type="http://schemas.openxmlformats.org/officeDocument/2006/relationships/image" Target="../media/image16.gif"/><Relationship Id="rId4" Type="http://schemas.openxmlformats.org/officeDocument/2006/relationships/image" Target="../media/image15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gif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Вопросы из НОК!!!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ru-RU" b="1" dirty="0" smtClean="0"/>
              <a:t>ОСНОВОЙ ЯЗЫКА ПРОГРАММИРОВАНИЯ VISUAL BASIC ЯВЛЯЕТСЯ</a:t>
            </a:r>
            <a:r>
              <a:rPr lang="ru-RU" dirty="0" smtClean="0"/>
              <a:t> …………</a:t>
            </a:r>
          </a:p>
          <a:p>
            <a:pPr lvl="0"/>
            <a:r>
              <a:rPr lang="en-US" dirty="0" err="1" smtClean="0">
                <a:solidFill>
                  <a:srgbClr val="FF0000"/>
                </a:solidFill>
              </a:rPr>
              <a:t>qBasic</a:t>
            </a:r>
            <a:endParaRPr lang="ru-RU" dirty="0" smtClean="0">
              <a:solidFill>
                <a:srgbClr val="FF0000"/>
              </a:solidFill>
            </a:endParaRPr>
          </a:p>
          <a:p>
            <a:pPr lvl="0"/>
            <a:r>
              <a:rPr lang="ru-RU" b="1" dirty="0" smtClean="0"/>
              <a:t>ОСНОВНЫМ ПОНЯТИЕМ ОБЪЕКТНО-ОРИЕНТИРОВАННОГО ПРОГРАММИРОВАНИЯ НЕ ЯВЛЯЕТСЯ ………… </a:t>
            </a:r>
          </a:p>
          <a:p>
            <a:pPr lvl="0"/>
            <a:r>
              <a:rPr lang="ru-RU" dirty="0" err="1" smtClean="0">
                <a:solidFill>
                  <a:srgbClr val="FF0000"/>
                </a:solidFill>
              </a:rPr>
              <a:t>программалау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err="1" smtClean="0">
                <a:solidFill>
                  <a:srgbClr val="FF0000"/>
                </a:solidFill>
              </a:rPr>
              <a:t>тілі</a:t>
            </a:r>
            <a:endParaRPr lang="ru-RU" dirty="0" smtClean="0">
              <a:solidFill>
                <a:srgbClr val="FF0000"/>
              </a:solidFill>
            </a:endParaRPr>
          </a:p>
          <a:p>
            <a:pPr lvl="0"/>
            <a:r>
              <a:rPr lang="ru-RU" b="1" dirty="0" smtClean="0"/>
              <a:t>ЯВЛЯЕТСЯ СОБЫТИЕМ</a:t>
            </a:r>
            <a:r>
              <a:rPr lang="ru-RU" dirty="0" smtClean="0"/>
              <a:t>  ………</a:t>
            </a:r>
          </a:p>
          <a:p>
            <a:pPr lvl="0"/>
            <a:r>
              <a:rPr lang="ru-RU" dirty="0" smtClean="0">
                <a:solidFill>
                  <a:srgbClr val="FF0000"/>
                </a:solidFill>
              </a:rPr>
              <a:t>нажатие кнопки</a:t>
            </a:r>
          </a:p>
          <a:p>
            <a:r>
              <a:rPr lang="ru-RU" b="1" dirty="0" smtClean="0"/>
              <a:t>ОБЪЕКТОМ ЯВЛЯЕТСЯ</a:t>
            </a:r>
            <a:r>
              <a:rPr lang="ru-RU" dirty="0" smtClean="0"/>
              <a:t>  ….. 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любой элемент на панели инструментов</a:t>
            </a:r>
          </a:p>
          <a:p>
            <a:pPr lvl="0"/>
            <a:r>
              <a:rPr lang="ru-RU" b="1" dirty="0" smtClean="0"/>
              <a:t>ПРОЕКТ В VISUAL BASIC ЯВЛЯЕТСЯ</a:t>
            </a:r>
            <a:r>
              <a:rPr lang="ru-RU" dirty="0" smtClean="0"/>
              <a:t>  ………..</a:t>
            </a:r>
          </a:p>
          <a:p>
            <a:pPr lvl="0"/>
            <a:r>
              <a:rPr lang="ru-RU" dirty="0" smtClean="0">
                <a:solidFill>
                  <a:srgbClr val="FF0000"/>
                </a:solidFill>
              </a:rPr>
              <a:t>документом в </a:t>
            </a:r>
            <a:r>
              <a:rPr lang="ru-RU" dirty="0" err="1" smtClean="0">
                <a:solidFill>
                  <a:srgbClr val="FF0000"/>
                </a:solidFill>
              </a:rPr>
              <a:t>Visual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err="1" smtClean="0">
                <a:solidFill>
                  <a:srgbClr val="FF0000"/>
                </a:solidFill>
              </a:rPr>
              <a:t>Basic</a:t>
            </a:r>
            <a:endParaRPr lang="ru-RU" dirty="0" smtClean="0">
              <a:solidFill>
                <a:srgbClr val="FF0000"/>
              </a:solidFill>
            </a:endParaRPr>
          </a:p>
          <a:p>
            <a:r>
              <a:rPr lang="ru-RU" b="1" dirty="0" smtClean="0"/>
              <a:t>СОХРАНЕНИЕ НОВОГО ПРОЕКТА …………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"</a:t>
            </a:r>
            <a:r>
              <a:rPr lang="ru-RU" dirty="0" err="1" smtClean="0">
                <a:solidFill>
                  <a:srgbClr val="FF0000"/>
                </a:solidFill>
              </a:rPr>
              <a:t>file</a:t>
            </a:r>
            <a:r>
              <a:rPr lang="ru-RU" dirty="0" smtClean="0">
                <a:solidFill>
                  <a:srgbClr val="FF0000"/>
                </a:solidFill>
              </a:rPr>
              <a:t>" - " </a:t>
            </a:r>
            <a:r>
              <a:rPr lang="ru-RU" dirty="0" err="1" smtClean="0">
                <a:solidFill>
                  <a:srgbClr val="FF0000"/>
                </a:solidFill>
              </a:rPr>
              <a:t>save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err="1" smtClean="0">
                <a:solidFill>
                  <a:srgbClr val="FF0000"/>
                </a:solidFill>
              </a:rPr>
              <a:t>project</a:t>
            </a:r>
            <a:r>
              <a:rPr lang="ru-RU" dirty="0" smtClean="0">
                <a:solidFill>
                  <a:srgbClr val="FF0000"/>
                </a:solidFill>
              </a:rPr>
              <a:t>  </a:t>
            </a:r>
            <a:r>
              <a:rPr lang="ru-RU" dirty="0" err="1" smtClean="0">
                <a:solidFill>
                  <a:srgbClr val="FF0000"/>
                </a:solidFill>
              </a:rPr>
              <a:t>as</a:t>
            </a:r>
            <a:r>
              <a:rPr lang="ru-RU" dirty="0" smtClean="0">
                <a:solidFill>
                  <a:srgbClr val="FF0000"/>
                </a:solidFill>
              </a:rPr>
              <a:t>"</a:t>
            </a:r>
          </a:p>
          <a:p>
            <a:pPr lvl="0"/>
            <a:endParaRPr lang="ru-RU" dirty="0" smtClean="0">
              <a:solidFill>
                <a:srgbClr val="FF0000"/>
              </a:solidFill>
            </a:endParaRPr>
          </a:p>
          <a:p>
            <a:endParaRPr lang="ru-RU" dirty="0" smtClean="0">
              <a:solidFill>
                <a:srgbClr val="FF0000"/>
              </a:solidFill>
            </a:endParaRPr>
          </a:p>
          <a:p>
            <a:pPr lvl="0"/>
            <a:endParaRPr lang="ru-RU" dirty="0" smtClean="0">
              <a:solidFill>
                <a:srgbClr val="FF000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Вопросы из НОК!!!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572164"/>
          </a:xfrm>
        </p:spPr>
        <p:txBody>
          <a:bodyPr>
            <a:normAutofit fontScale="62500" lnSpcReduction="20000"/>
          </a:bodyPr>
          <a:lstStyle/>
          <a:p>
            <a:pPr lvl="0"/>
            <a:r>
              <a:rPr lang="ru-RU" b="1" dirty="0" smtClean="0"/>
              <a:t>НАЗВАНИЕ КНОПКИ ЗАПУСК ПРОЕКТА В VISUAL BASIC …..</a:t>
            </a:r>
          </a:p>
          <a:p>
            <a:pPr lvl="0"/>
            <a:r>
              <a:rPr lang="ru-RU" dirty="0" err="1" smtClean="0">
                <a:solidFill>
                  <a:srgbClr val="FF0000"/>
                </a:solidFill>
              </a:rPr>
              <a:t>Start</a:t>
            </a:r>
            <a:endParaRPr lang="ru-RU" dirty="0" smtClean="0">
              <a:solidFill>
                <a:srgbClr val="FF0000"/>
              </a:solidFill>
            </a:endParaRPr>
          </a:p>
          <a:p>
            <a:pPr lvl="0"/>
            <a:r>
              <a:rPr lang="ru-RU" b="1" dirty="0" smtClean="0"/>
              <a:t>УКАЗАНИЕ СВОЙСТВА ОБЪЕКТА ПРИ СОЗДАНИИ ПРОГРАММЫ В VISUAL BASIC </a:t>
            </a:r>
          </a:p>
          <a:p>
            <a:pPr lvl="0"/>
            <a:r>
              <a:rPr lang="ru-RU" dirty="0" smtClean="0">
                <a:solidFill>
                  <a:srgbClr val="FF0000"/>
                </a:solidFill>
              </a:rPr>
              <a:t>название </a:t>
            </a:r>
            <a:r>
              <a:rPr lang="ru-RU" dirty="0" err="1" smtClean="0">
                <a:solidFill>
                  <a:srgbClr val="FF0000"/>
                </a:solidFill>
              </a:rPr>
              <a:t>объекта.название</a:t>
            </a:r>
            <a:r>
              <a:rPr lang="ru-RU" dirty="0" smtClean="0">
                <a:solidFill>
                  <a:srgbClr val="FF0000"/>
                </a:solidFill>
              </a:rPr>
              <a:t> свойства</a:t>
            </a:r>
          </a:p>
          <a:p>
            <a:pPr lvl="0"/>
            <a:r>
              <a:rPr lang="ru-RU" b="1" dirty="0" smtClean="0"/>
              <a:t>СОХРАНЕНИЕ ФОРМЫ В ПРОЕКТЕ ………… </a:t>
            </a:r>
          </a:p>
          <a:p>
            <a:pPr lvl="0"/>
            <a:r>
              <a:rPr lang="ru-RU" dirty="0" smtClean="0">
                <a:solidFill>
                  <a:srgbClr val="FF0000"/>
                </a:solidFill>
              </a:rPr>
              <a:t>"</a:t>
            </a:r>
            <a:r>
              <a:rPr lang="en-US" dirty="0" smtClean="0">
                <a:solidFill>
                  <a:srgbClr val="FF0000"/>
                </a:solidFill>
              </a:rPr>
              <a:t>file</a:t>
            </a:r>
            <a:r>
              <a:rPr lang="ru-RU" dirty="0" smtClean="0">
                <a:solidFill>
                  <a:srgbClr val="FF0000"/>
                </a:solidFill>
              </a:rPr>
              <a:t>" - "</a:t>
            </a:r>
            <a:r>
              <a:rPr lang="en-US" dirty="0" smtClean="0">
                <a:solidFill>
                  <a:srgbClr val="FF0000"/>
                </a:solidFill>
              </a:rPr>
              <a:t>save form as</a:t>
            </a:r>
            <a:r>
              <a:rPr lang="ru-RU" dirty="0" smtClean="0">
                <a:solidFill>
                  <a:srgbClr val="FF0000"/>
                </a:solidFill>
              </a:rPr>
              <a:t>"</a:t>
            </a:r>
          </a:p>
          <a:p>
            <a:pPr lvl="0"/>
            <a:r>
              <a:rPr lang="ru-RU" b="1" dirty="0" smtClean="0"/>
              <a:t>ЗНАЧЕНИЕ КОМАНДЫ </a:t>
            </a:r>
            <a:r>
              <a:rPr lang="en-US" b="1" dirty="0" smtClean="0"/>
              <a:t>form</a:t>
            </a:r>
            <a:r>
              <a:rPr lang="ru-RU" b="1" dirty="0" smtClean="0"/>
              <a:t>1.</a:t>
            </a:r>
            <a:r>
              <a:rPr lang="en-US" b="1" dirty="0" err="1" smtClean="0"/>
              <a:t>windowstate</a:t>
            </a:r>
            <a:r>
              <a:rPr lang="ru-RU" b="1" dirty="0" smtClean="0"/>
              <a:t>=1  ……</a:t>
            </a:r>
          </a:p>
          <a:p>
            <a:pPr lvl="0"/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dirty="0" smtClean="0">
                <a:solidFill>
                  <a:srgbClr val="FF0000"/>
                </a:solidFill>
              </a:rPr>
              <a:t>установка минимального размера формы</a:t>
            </a:r>
          </a:p>
          <a:p>
            <a:r>
              <a:rPr lang="ru-RU" b="1" dirty="0" smtClean="0"/>
              <a:t> КОЛИЧЕСТВО ФОРМ В ПРОЕКТЕ ……….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dirty="0" err="1" smtClean="0">
                <a:solidFill>
                  <a:srgbClr val="FF0000"/>
                </a:solidFill>
              </a:rPr>
              <a:t>неограничено</a:t>
            </a:r>
            <a:endParaRPr lang="ru-RU" dirty="0" smtClean="0">
              <a:solidFill>
                <a:srgbClr val="FF0000"/>
              </a:solidFill>
            </a:endParaRPr>
          </a:p>
          <a:p>
            <a:pPr lvl="0"/>
            <a:r>
              <a:rPr lang="ru-RU" b="1" dirty="0" smtClean="0"/>
              <a:t>СВОЙСТВО, ОПЕРЕДЕЛЯЮЩЕЕ СТИЛЬ ГРАНИЦ ФОРМЫ ………</a:t>
            </a:r>
            <a:r>
              <a:rPr lang="ru-RU" dirty="0" smtClean="0"/>
              <a:t> </a:t>
            </a:r>
          </a:p>
          <a:p>
            <a:pPr lvl="0"/>
            <a:r>
              <a:rPr lang="ru-RU" dirty="0" err="1" smtClean="0">
                <a:solidFill>
                  <a:srgbClr val="FF0000"/>
                </a:solidFill>
              </a:rPr>
              <a:t>Borderstyle</a:t>
            </a:r>
            <a:endParaRPr lang="ru-RU" dirty="0" smtClean="0">
              <a:solidFill>
                <a:srgbClr val="FF0000"/>
              </a:solidFill>
            </a:endParaRPr>
          </a:p>
          <a:p>
            <a:pPr lvl="0"/>
            <a:r>
              <a:rPr lang="ru-RU" b="1" dirty="0" smtClean="0"/>
              <a:t>КОМПОНЕНТ </a:t>
            </a:r>
            <a:r>
              <a:rPr lang="en-US" b="1" dirty="0" smtClean="0"/>
              <a:t>TIMER</a:t>
            </a:r>
            <a:r>
              <a:rPr lang="ru-RU" b="1" dirty="0" smtClean="0"/>
              <a:t> НЕОБХОДИМ ДЛЯ </a:t>
            </a:r>
          </a:p>
          <a:p>
            <a:pPr lvl="0"/>
            <a:r>
              <a:rPr lang="ru-RU" dirty="0" smtClean="0">
                <a:solidFill>
                  <a:srgbClr val="FF0000"/>
                </a:solidFill>
              </a:rPr>
              <a:t>происхождения события в определенный промежуток времени</a:t>
            </a:r>
          </a:p>
          <a:p>
            <a:pPr lvl="0"/>
            <a:r>
              <a:rPr lang="ru-RU" b="1" dirty="0" smtClean="0"/>
              <a:t>КОМПОНЕНТ ФЛАЖОК ………. </a:t>
            </a:r>
          </a:p>
          <a:p>
            <a:pPr lvl="0"/>
            <a:r>
              <a:rPr lang="ru-RU" dirty="0" err="1" smtClean="0">
                <a:solidFill>
                  <a:srgbClr val="FF0000"/>
                </a:solidFill>
              </a:rPr>
              <a:t>checkbox</a:t>
            </a:r>
            <a:endParaRPr lang="ru-RU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1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Вопросы из НОК!!!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6072206"/>
          </a:xfrm>
        </p:spPr>
        <p:txBody>
          <a:bodyPr>
            <a:normAutofit fontScale="40000" lnSpcReduction="20000"/>
          </a:bodyPr>
          <a:lstStyle/>
          <a:p>
            <a:pPr lvl="0"/>
            <a:r>
              <a:rPr lang="ru-RU" sz="5000" b="1" dirty="0" smtClean="0"/>
              <a:t>ЭЛЕМЕНТ VISUAL BASIC, НЕ ВХОДЯЩИЙ В СОСТАВ ОСНОВНОГО ОКНА … </a:t>
            </a:r>
          </a:p>
          <a:p>
            <a:pPr lvl="0"/>
            <a:r>
              <a:rPr lang="ru-RU" sz="5000" dirty="0" smtClean="0">
                <a:solidFill>
                  <a:srgbClr val="FF0000"/>
                </a:solidFill>
              </a:rPr>
              <a:t>окно свойств</a:t>
            </a:r>
          </a:p>
          <a:p>
            <a:pPr lvl="0"/>
            <a:r>
              <a:rPr lang="ru-RU" sz="5000" b="1" dirty="0" smtClean="0"/>
              <a:t>НАЗВАНИЕ ПАНЕЛИ ИНСТРУМЕНТОВ VISUAL BASIC ………. </a:t>
            </a:r>
          </a:p>
          <a:p>
            <a:pPr lvl="0"/>
            <a:r>
              <a:rPr lang="en-US" sz="5000" dirty="0" smtClean="0">
                <a:solidFill>
                  <a:srgbClr val="FF0000"/>
                </a:solidFill>
              </a:rPr>
              <a:t>Standard</a:t>
            </a:r>
            <a:endParaRPr lang="ru-RU" sz="5000" dirty="0" smtClean="0">
              <a:solidFill>
                <a:srgbClr val="FF0000"/>
              </a:solidFill>
            </a:endParaRPr>
          </a:p>
          <a:p>
            <a:pPr lvl="0"/>
            <a:r>
              <a:rPr lang="ru-RU" sz="5000" b="1" dirty="0" smtClean="0"/>
              <a:t>ЧИСЛО СТАНДРАТНЫХ ЭЛЕМЕНТОВ ПАНЕЛИ ЭЛЕМЕНТОВ </a:t>
            </a:r>
            <a:r>
              <a:rPr lang="en-US" sz="5000" b="1" dirty="0" smtClean="0"/>
              <a:t>VISUAL BASIC</a:t>
            </a:r>
            <a:r>
              <a:rPr lang="ru-RU" sz="5000" b="1" dirty="0" smtClean="0"/>
              <a:t>  …</a:t>
            </a:r>
          </a:p>
          <a:p>
            <a:pPr lvl="0"/>
            <a:r>
              <a:rPr lang="ru-RU" sz="5000" b="1" dirty="0" smtClean="0"/>
              <a:t> </a:t>
            </a:r>
            <a:r>
              <a:rPr lang="ru-RU" sz="5000" dirty="0" smtClean="0">
                <a:solidFill>
                  <a:srgbClr val="FF0000"/>
                </a:solidFill>
              </a:rPr>
              <a:t>21</a:t>
            </a:r>
          </a:p>
          <a:p>
            <a:pPr lvl="0"/>
            <a:r>
              <a:rPr lang="ru-RU" sz="5000" b="1" dirty="0" smtClean="0"/>
              <a:t>ЭЛЕМЕНТ, ИЗОБРАЖАЮЩИЙ СПИСОК ПАПОК ТЕКЩЕГО ДИСКА И ДАЮЩИЙ ВОЗМОЖНОСТЬ ПЕРЕДВИЖЕНИЯ ПО ИЕРАРХИЧЕСКОЙ СТРУКТУРЕ ПАПОК</a:t>
            </a:r>
            <a:r>
              <a:rPr lang="ru-RU" sz="5000" dirty="0" smtClean="0"/>
              <a:t>  … </a:t>
            </a:r>
          </a:p>
          <a:p>
            <a:pPr lvl="0"/>
            <a:r>
              <a:rPr lang="ru-RU" sz="5000" dirty="0" err="1" smtClean="0">
                <a:solidFill>
                  <a:srgbClr val="FF0000"/>
                </a:solidFill>
              </a:rPr>
              <a:t>Dirlistbox</a:t>
            </a:r>
            <a:endParaRPr lang="ru-RU" sz="5000" dirty="0" smtClean="0">
              <a:solidFill>
                <a:srgbClr val="FF0000"/>
              </a:solidFill>
            </a:endParaRPr>
          </a:p>
          <a:p>
            <a:pPr lvl="0"/>
            <a:r>
              <a:rPr lang="ru-RU" sz="5000" b="1" dirty="0" smtClean="0"/>
              <a:t>КОМАНДА СОЗДАНИЯ НОВОГО ПРИЛОЖЕНИЯ В VISUAL BASIC ……..</a:t>
            </a:r>
          </a:p>
          <a:p>
            <a:pPr lvl="0"/>
            <a:r>
              <a:rPr lang="en-US" sz="5000" dirty="0" smtClean="0">
                <a:solidFill>
                  <a:srgbClr val="FF0000"/>
                </a:solidFill>
              </a:rPr>
              <a:t>File</a:t>
            </a:r>
            <a:r>
              <a:rPr lang="ru-RU" sz="5000" dirty="0" smtClean="0">
                <a:solidFill>
                  <a:srgbClr val="FF0000"/>
                </a:solidFill>
              </a:rPr>
              <a:t>\</a:t>
            </a:r>
            <a:r>
              <a:rPr lang="en-US" sz="5000" dirty="0" smtClean="0">
                <a:solidFill>
                  <a:srgbClr val="FF0000"/>
                </a:solidFill>
              </a:rPr>
              <a:t>new project</a:t>
            </a:r>
            <a:endParaRPr lang="ru-RU" sz="5000" dirty="0" smtClean="0">
              <a:solidFill>
                <a:srgbClr val="FF0000"/>
              </a:solidFill>
            </a:endParaRPr>
          </a:p>
          <a:p>
            <a:pPr lvl="0"/>
            <a:r>
              <a:rPr lang="ru-RU" sz="5000" b="1" dirty="0" smtClean="0"/>
              <a:t>ТИП ФАЙЛА ПРОЕКТА ПРИ СОХРАНЕНИИ НА ДИСК ………</a:t>
            </a:r>
          </a:p>
          <a:p>
            <a:pPr lvl="0"/>
            <a:r>
              <a:rPr lang="ru-RU" sz="5000" dirty="0" err="1" smtClean="0">
                <a:solidFill>
                  <a:srgbClr val="FF0000"/>
                </a:solidFill>
              </a:rPr>
              <a:t>Vbp</a:t>
            </a:r>
            <a:endParaRPr lang="ru-RU" sz="5000" dirty="0" smtClean="0">
              <a:solidFill>
                <a:srgbClr val="FF0000"/>
              </a:solidFill>
            </a:endParaRPr>
          </a:p>
          <a:p>
            <a:pPr lvl="0"/>
            <a:r>
              <a:rPr lang="ru-RU" sz="5000" b="1" dirty="0" smtClean="0"/>
              <a:t>ТИП КОДА ФАЙЛА ПРОЕКТА</a:t>
            </a:r>
            <a:r>
              <a:rPr lang="ru-RU" sz="5000" dirty="0" smtClean="0"/>
              <a:t>  ……..</a:t>
            </a:r>
          </a:p>
          <a:p>
            <a:pPr lvl="0"/>
            <a:r>
              <a:rPr lang="ru-RU" sz="5000" dirty="0" err="1" smtClean="0">
                <a:solidFill>
                  <a:srgbClr val="FF0000"/>
                </a:solidFill>
              </a:rPr>
              <a:t>Vbw</a:t>
            </a:r>
            <a:endParaRPr lang="ru-RU" sz="5000" dirty="0" smtClean="0">
              <a:solidFill>
                <a:srgbClr val="FF0000"/>
              </a:solidFill>
            </a:endParaRPr>
          </a:p>
          <a:p>
            <a:pPr lvl="0"/>
            <a:r>
              <a:rPr lang="ru-RU" sz="5000" b="1" dirty="0" smtClean="0"/>
              <a:t>КОМАНДА СОЗДАНИЯ НОВОГО ПРОЕКТА С ПУСТЫМИ ФОРМАМИ …</a:t>
            </a:r>
          </a:p>
          <a:p>
            <a:pPr lvl="0"/>
            <a:r>
              <a:rPr lang="en-US" sz="5000" dirty="0" smtClean="0">
                <a:solidFill>
                  <a:srgbClr val="FF0000"/>
                </a:solidFill>
              </a:rPr>
              <a:t>File</a:t>
            </a:r>
            <a:r>
              <a:rPr lang="ru-RU" sz="5000" dirty="0" smtClean="0">
                <a:solidFill>
                  <a:srgbClr val="FF0000"/>
                </a:solidFill>
              </a:rPr>
              <a:t>/ </a:t>
            </a:r>
            <a:r>
              <a:rPr lang="en-US" sz="5000" dirty="0" smtClean="0">
                <a:solidFill>
                  <a:srgbClr val="FF0000"/>
                </a:solidFill>
              </a:rPr>
              <a:t>new</a:t>
            </a:r>
            <a:r>
              <a:rPr lang="ru-RU" sz="5000" dirty="0" smtClean="0">
                <a:solidFill>
                  <a:srgbClr val="FF0000"/>
                </a:solidFill>
              </a:rPr>
              <a:t>/</a:t>
            </a:r>
            <a:r>
              <a:rPr lang="en-US" sz="5000" dirty="0" smtClean="0">
                <a:solidFill>
                  <a:srgbClr val="FF0000"/>
                </a:solidFill>
              </a:rPr>
              <a:t>application</a:t>
            </a:r>
            <a:endParaRPr lang="ru-RU" sz="5000" dirty="0" smtClean="0">
              <a:solidFill>
                <a:srgbClr val="FF0000"/>
              </a:solidFill>
            </a:endParaRP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285726"/>
          <a:ext cx="8215370" cy="6442866"/>
        </p:xfrm>
        <a:graphic>
          <a:graphicData uri="http://schemas.openxmlformats.org/drawingml/2006/table">
            <a:tbl>
              <a:tblPr/>
              <a:tblGrid>
                <a:gridCol w="1126808"/>
                <a:gridCol w="2445092"/>
                <a:gridCol w="4643470"/>
              </a:tblGrid>
              <a:tr h="1156616">
                <a:tc>
                  <a:txBody>
                    <a:bodyPr/>
                    <a:lstStyle/>
                    <a:p>
                      <a:pPr marL="36195" indent="457200" algn="l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indent="457200" algn="l">
                        <a:spcAft>
                          <a:spcPts val="0"/>
                        </a:spcAft>
                      </a:pPr>
                      <a:r>
                        <a:rPr lang="ru-RU" sz="2000" b="1" dirty="0" err="1">
                          <a:latin typeface="Times New Roman"/>
                          <a:ea typeface="Times New Roman"/>
                          <a:cs typeface="Times New Roman"/>
                        </a:rPr>
                        <a:t>PictureBox</a:t>
                      </a: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 (Графическое окно)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indent="457200" algn="l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Размещает в форме графическое окно, предназначенное для объединения элементов в группы, для вывода в него графических изображений, а также текста, графических элементов и анимации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8308">
                <a:tc>
                  <a:txBody>
                    <a:bodyPr/>
                    <a:lstStyle/>
                    <a:p>
                      <a:pPr marL="36195" indent="457200" algn="l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indent="457200" algn="l">
                        <a:spcAft>
                          <a:spcPts val="0"/>
                        </a:spcAft>
                      </a:pPr>
                      <a:r>
                        <a:rPr lang="ru-RU" sz="2000" b="1" dirty="0" err="1">
                          <a:latin typeface="Times New Roman"/>
                          <a:ea typeface="Times New Roman"/>
                          <a:cs typeface="Times New Roman"/>
                        </a:rPr>
                        <a:t>Label</a:t>
                      </a: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 (Метка)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indent="457200" algn="l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Размещает в форме объекты, предназначенные для создания текстовой информации, надписей и примечаний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7462">
                <a:tc>
                  <a:txBody>
                    <a:bodyPr/>
                    <a:lstStyle/>
                    <a:p>
                      <a:pPr marL="36195" indent="457200" algn="l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indent="457200" algn="l">
                        <a:spcAft>
                          <a:spcPts val="0"/>
                        </a:spcAft>
                      </a:pPr>
                      <a:r>
                        <a:rPr lang="ru-RU" sz="2000" b="1" dirty="0" err="1">
                          <a:latin typeface="Times New Roman"/>
                          <a:ea typeface="Times New Roman"/>
                          <a:cs typeface="Times New Roman"/>
                        </a:rPr>
                        <a:t>TextBox</a:t>
                      </a: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 (Текстовое поле)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indent="457200" algn="l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Размещает в форме текстовое поле, предназначенное для ввода текстовой информации, чисел и дат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8308">
                <a:tc>
                  <a:txBody>
                    <a:bodyPr/>
                    <a:lstStyle/>
                    <a:p>
                      <a:pPr marL="36195" indent="457200" algn="l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indent="457200" algn="l">
                        <a:spcAft>
                          <a:spcPts val="0"/>
                        </a:spcAft>
                      </a:pPr>
                      <a:r>
                        <a:rPr lang="ru-RU" sz="2000" b="1" dirty="0" err="1">
                          <a:latin typeface="Times New Roman"/>
                          <a:ea typeface="Times New Roman"/>
                          <a:cs typeface="Times New Roman"/>
                        </a:rPr>
                        <a:t>Frame</a:t>
                      </a: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 (Рамка)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indent="457200" algn="l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Создает в форме рамку с заголовком для группировки объектов в логическую группу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7462">
                <a:tc>
                  <a:txBody>
                    <a:bodyPr/>
                    <a:lstStyle/>
                    <a:p>
                      <a:pPr marL="36195" indent="457200" algn="l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indent="457200" algn="l">
                        <a:spcAft>
                          <a:spcPts val="0"/>
                        </a:spcAft>
                      </a:pPr>
                      <a:r>
                        <a:rPr lang="ru-RU" sz="2000" b="1" dirty="0" err="1">
                          <a:latin typeface="Times New Roman"/>
                          <a:ea typeface="Times New Roman"/>
                          <a:cs typeface="Times New Roman"/>
                        </a:rPr>
                        <a:t>CommandButton</a:t>
                      </a: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 (Кнопка управления)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indent="457200" algn="l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Размещает в форме кнопки управления для инициации действий, выполнения команд, запуска программ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7462">
                <a:tc>
                  <a:txBody>
                    <a:bodyPr/>
                    <a:lstStyle/>
                    <a:p>
                      <a:pPr marL="36195" indent="457200" algn="l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indent="457200" algn="l">
                        <a:spcAft>
                          <a:spcPts val="0"/>
                        </a:spcAft>
                      </a:pPr>
                      <a:r>
                        <a:rPr lang="ru-RU" sz="2000" b="1" dirty="0" err="1">
                          <a:latin typeface="Times New Roman"/>
                          <a:ea typeface="Times New Roman"/>
                          <a:cs typeface="Times New Roman"/>
                        </a:rPr>
                        <a:t>CheckBox</a:t>
                      </a: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 (Флажок)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indent="457200" algn="l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Размещает в форме флажок, предназначенный для формирования условий выполнения программ или каких-либо настроек, работающий по принципу "да — нет"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56616">
                <a:tc>
                  <a:txBody>
                    <a:bodyPr/>
                    <a:lstStyle/>
                    <a:p>
                      <a:pPr marL="36195" indent="457200" algn="l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indent="457200" algn="l">
                        <a:spcAft>
                          <a:spcPts val="0"/>
                        </a:spcAft>
                      </a:pPr>
                      <a:r>
                        <a:rPr lang="ru-RU" sz="2000" b="1" dirty="0" err="1">
                          <a:latin typeface="Times New Roman"/>
                          <a:ea typeface="Times New Roman"/>
                          <a:cs typeface="Times New Roman"/>
                        </a:rPr>
                        <a:t>OptionBufrton</a:t>
                      </a: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 (Переключатель)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indent="457200" algn="l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Создает в форме переключатели для выбора режима работы или настроек выполнения программы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500042"/>
            <a:ext cx="785818" cy="785818"/>
          </a:xfrm>
          <a:prstGeom prst="rect">
            <a:avLst/>
          </a:prstGeom>
          <a:noFill/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348" y="1714488"/>
            <a:ext cx="428628" cy="428628"/>
          </a:xfrm>
          <a:prstGeom prst="rect">
            <a:avLst/>
          </a:prstGeom>
          <a:noFill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1472" y="2357430"/>
            <a:ext cx="714380" cy="714380"/>
          </a:xfrm>
          <a:prstGeom prst="rect">
            <a:avLst/>
          </a:prstGeom>
          <a:noFill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85786" y="3143248"/>
            <a:ext cx="500066" cy="500066"/>
          </a:xfrm>
          <a:prstGeom prst="rect">
            <a:avLst/>
          </a:prstGeom>
          <a:noFill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42910" y="3786190"/>
            <a:ext cx="642942" cy="642942"/>
          </a:xfrm>
          <a:prstGeom prst="rect">
            <a:avLst/>
          </a:prstGeom>
          <a:noFill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42910" y="4714884"/>
            <a:ext cx="714380" cy="714380"/>
          </a:xfrm>
          <a:prstGeom prst="rect">
            <a:avLst/>
          </a:prstGeom>
          <a:noFill/>
        </p:spPr>
      </p:pic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71472" y="5715016"/>
            <a:ext cx="785818" cy="78581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57158" y="214290"/>
          <a:ext cx="8429684" cy="6215105"/>
        </p:xfrm>
        <a:graphic>
          <a:graphicData uri="http://schemas.openxmlformats.org/drawingml/2006/table">
            <a:tbl>
              <a:tblPr/>
              <a:tblGrid>
                <a:gridCol w="1428760"/>
                <a:gridCol w="2071702"/>
                <a:gridCol w="4929222"/>
              </a:tblGrid>
              <a:tr h="1096783">
                <a:tc>
                  <a:txBody>
                    <a:bodyPr/>
                    <a:lstStyle/>
                    <a:p>
                      <a:pPr marL="36195" indent="457200" algn="l">
                        <a:spcAft>
                          <a:spcPts val="0"/>
                        </a:spcAft>
                      </a:pP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indent="457200" algn="l">
                        <a:spcAft>
                          <a:spcPts val="0"/>
                        </a:spcAft>
                      </a:pPr>
                      <a:r>
                        <a:rPr lang="ru-RU" sz="2000" b="1" dirty="0" err="1">
                          <a:latin typeface="Times New Roman"/>
                          <a:ea typeface="Times New Roman"/>
                          <a:cs typeface="Times New Roman"/>
                        </a:rPr>
                        <a:t>ComboBox</a:t>
                      </a: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 (Поле со списком)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indent="457200" algn="l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Создает в форме объект, содержащий одновременно поле ввода и раскрывающийся список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1189">
                <a:tc>
                  <a:txBody>
                    <a:bodyPr/>
                    <a:lstStyle/>
                    <a:p>
                      <a:pPr marL="36195" indent="457200" algn="l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indent="457200" algn="l">
                        <a:spcAft>
                          <a:spcPts val="0"/>
                        </a:spcAft>
                      </a:pPr>
                      <a:r>
                        <a:rPr lang="ru-RU" sz="2000" b="1" dirty="0" err="1">
                          <a:latin typeface="Times New Roman"/>
                          <a:ea typeface="Times New Roman"/>
                          <a:cs typeface="Times New Roman"/>
                        </a:rPr>
                        <a:t>ListBox</a:t>
                      </a: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 (Список)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indent="457200" algn="l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Создает в форме список для выбора одного или нескольких значений из предлагаемого списка значений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7972">
                <a:tc>
                  <a:txBody>
                    <a:bodyPr/>
                    <a:lstStyle/>
                    <a:p>
                      <a:pPr marL="36195" indent="457200" algn="l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indent="457200" algn="l">
                        <a:spcAft>
                          <a:spcPts val="0"/>
                        </a:spcAft>
                      </a:pPr>
                      <a:r>
                        <a:rPr lang="ru-RU" sz="2000" b="1" dirty="0" err="1">
                          <a:latin typeface="Times New Roman"/>
                          <a:ea typeface="Times New Roman"/>
                          <a:cs typeface="Times New Roman"/>
                        </a:rPr>
                        <a:t>HScrollBar</a:t>
                      </a: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 (Горизонтальная полоса прокрутки)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indent="457200" algn="l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Размещает в форме горизонтальную полосу прокрутки, используемую в качестве ползунка для выбора значения из заданного диапазона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7972">
                <a:tc>
                  <a:txBody>
                    <a:bodyPr/>
                    <a:lstStyle/>
                    <a:p>
                      <a:pPr marL="36195" indent="457200" algn="l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indent="457200" algn="l">
                        <a:spcAft>
                          <a:spcPts val="0"/>
                        </a:spcAft>
                      </a:pPr>
                      <a:r>
                        <a:rPr lang="ru-RU" sz="2000" b="1" dirty="0" err="1">
                          <a:latin typeface="Times New Roman"/>
                          <a:ea typeface="Times New Roman"/>
                          <a:cs typeface="Times New Roman"/>
                        </a:rPr>
                        <a:t>VScrollBar</a:t>
                      </a: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 (Вертикальная полоса прокрутки)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indent="457200" algn="l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Размещает в форме вертикальную полосу прокрутки, используемую в качестве ползунка для выбора значения из заданного диапазона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1189">
                <a:tc>
                  <a:txBody>
                    <a:bodyPr/>
                    <a:lstStyle/>
                    <a:p>
                      <a:pPr marL="36195" indent="457200" algn="l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indent="457200" algn="l">
                        <a:spcAft>
                          <a:spcPts val="0"/>
                        </a:spcAft>
                      </a:pPr>
                      <a:r>
                        <a:rPr lang="ru-RU" sz="2000" b="1" dirty="0" err="1">
                          <a:latin typeface="Times New Roman"/>
                          <a:ea typeface="Times New Roman"/>
                          <a:cs typeface="Times New Roman"/>
                        </a:rPr>
                        <a:t>Timer</a:t>
                      </a: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 (Таймер)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indent="457200" algn="l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Размещает в форме таймер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35845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285728"/>
            <a:ext cx="1000132" cy="1000132"/>
          </a:xfrm>
          <a:prstGeom prst="rect">
            <a:avLst/>
          </a:prstGeom>
          <a:noFill/>
        </p:spPr>
      </p:pic>
      <p:pic>
        <p:nvPicPr>
          <p:cNvPr id="3584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596" y="1357298"/>
            <a:ext cx="714380" cy="714380"/>
          </a:xfrm>
          <a:prstGeom prst="rect">
            <a:avLst/>
          </a:prstGeom>
          <a:noFill/>
        </p:spPr>
      </p:pic>
      <p:pic>
        <p:nvPicPr>
          <p:cNvPr id="35843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8596" y="2143116"/>
            <a:ext cx="1357322" cy="1357322"/>
          </a:xfrm>
          <a:prstGeom prst="rect">
            <a:avLst/>
          </a:prstGeom>
          <a:noFill/>
        </p:spPr>
      </p:pic>
      <p:pic>
        <p:nvPicPr>
          <p:cNvPr id="35842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28596" y="3929066"/>
            <a:ext cx="1357322" cy="1357322"/>
          </a:xfrm>
          <a:prstGeom prst="rect">
            <a:avLst/>
          </a:prstGeom>
          <a:noFill/>
        </p:spPr>
      </p:pic>
      <p:pic>
        <p:nvPicPr>
          <p:cNvPr id="35841" name="Picture 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71472" y="5786454"/>
            <a:ext cx="642942" cy="64294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85719" y="214288"/>
          <a:ext cx="8643999" cy="6510062"/>
        </p:xfrm>
        <a:graphic>
          <a:graphicData uri="http://schemas.openxmlformats.org/drawingml/2006/table">
            <a:tbl>
              <a:tblPr/>
              <a:tblGrid>
                <a:gridCol w="1185598"/>
                <a:gridCol w="2457741"/>
                <a:gridCol w="5000660"/>
              </a:tblGrid>
              <a:tr h="1083477">
                <a:tc>
                  <a:txBody>
                    <a:bodyPr/>
                    <a:lstStyle/>
                    <a:p>
                      <a:pPr marL="36195" indent="457200" algn="l">
                        <a:spcAft>
                          <a:spcPts val="0"/>
                        </a:spcAft>
                      </a:pP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indent="457200" algn="l">
                        <a:spcAft>
                          <a:spcPts val="0"/>
                        </a:spcAft>
                      </a:pPr>
                      <a:r>
                        <a:rPr lang="ru-RU" sz="2000" b="1" dirty="0" err="1">
                          <a:latin typeface="Times New Roman"/>
                          <a:ea typeface="Times New Roman"/>
                          <a:cs typeface="Times New Roman"/>
                        </a:rPr>
                        <a:t>DriveListBox</a:t>
                      </a: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 (Список устройств)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indent="457200" algn="l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Создает в форме список устройств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83477">
                <a:tc>
                  <a:txBody>
                    <a:bodyPr/>
                    <a:lstStyle/>
                    <a:p>
                      <a:pPr marL="36195" indent="457200" algn="l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indent="457200" algn="l">
                        <a:spcAft>
                          <a:spcPts val="0"/>
                        </a:spcAft>
                      </a:pPr>
                      <a:r>
                        <a:rPr lang="ru-RU" sz="2000" b="1" dirty="0" err="1">
                          <a:latin typeface="Times New Roman"/>
                          <a:ea typeface="Times New Roman"/>
                          <a:cs typeface="Times New Roman"/>
                        </a:rPr>
                        <a:t>DirListBox</a:t>
                      </a: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 (Список папок)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indent="457200" algn="l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Создает в форме древовидный список папок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83477">
                <a:tc>
                  <a:txBody>
                    <a:bodyPr/>
                    <a:lstStyle/>
                    <a:p>
                      <a:pPr marL="36195" indent="457200" algn="l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indent="457200" algn="l">
                        <a:spcAft>
                          <a:spcPts val="0"/>
                        </a:spcAft>
                      </a:pPr>
                      <a:r>
                        <a:rPr lang="ru-RU" sz="2000" b="1" dirty="0" err="1">
                          <a:latin typeface="Times New Roman"/>
                          <a:ea typeface="Times New Roman"/>
                          <a:cs typeface="Times New Roman"/>
                        </a:rPr>
                        <a:t>FileListBox</a:t>
                      </a: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 (Список файлов)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indent="457200" algn="l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Создает в форме список файлов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83477">
                <a:tc>
                  <a:txBody>
                    <a:bodyPr/>
                    <a:lstStyle/>
                    <a:p>
                      <a:pPr marL="36195" indent="457200" algn="l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indent="457200" algn="l">
                        <a:spcAft>
                          <a:spcPts val="0"/>
                        </a:spcAft>
                      </a:pPr>
                      <a:r>
                        <a:rPr lang="ru-RU" sz="2000" b="1" dirty="0" err="1">
                          <a:latin typeface="Times New Roman"/>
                          <a:ea typeface="Times New Roman"/>
                          <a:cs typeface="Times New Roman"/>
                        </a:rPr>
                        <a:t>Shape</a:t>
                      </a: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 (Очертание)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indent="457200" algn="l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Создает в форме геометрические фигуры, такие как прямоугольник, квадрат, круг, эллипс, прямоугольник и квадрат со скругленными углами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2317">
                <a:tc>
                  <a:txBody>
                    <a:bodyPr/>
                    <a:lstStyle/>
                    <a:p>
                      <a:pPr marL="36195" indent="457200" algn="l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indent="457200" algn="l">
                        <a:spcAft>
                          <a:spcPts val="0"/>
                        </a:spcAft>
                      </a:pPr>
                      <a:r>
                        <a:rPr lang="ru-RU" sz="2000" b="1" dirty="0" err="1">
                          <a:latin typeface="Times New Roman"/>
                          <a:ea typeface="Times New Roman"/>
                          <a:cs typeface="Times New Roman"/>
                        </a:rPr>
                        <a:t>Line</a:t>
                      </a: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 (Линия)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indent="457200" algn="l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Создает линии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2317">
                <a:tc>
                  <a:txBody>
                    <a:bodyPr/>
                    <a:lstStyle/>
                    <a:p>
                      <a:pPr marL="36195" indent="457200" algn="l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indent="457200" algn="l">
                        <a:spcAft>
                          <a:spcPts val="0"/>
                        </a:spcAft>
                      </a:pPr>
                      <a:r>
                        <a:rPr lang="ru-RU" sz="2000" b="1" dirty="0" err="1">
                          <a:latin typeface="Times New Roman"/>
                          <a:ea typeface="Times New Roman"/>
                          <a:cs typeface="Times New Roman"/>
                        </a:rPr>
                        <a:t>Image</a:t>
                      </a: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 (Изображение)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indent="457200" algn="l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Создает в форме поля, предназначенные для отображения графических изображений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2317">
                <a:tc>
                  <a:txBody>
                    <a:bodyPr/>
                    <a:lstStyle/>
                    <a:p>
                      <a:pPr marL="36195" indent="457200" algn="l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indent="457200" algn="l">
                        <a:spcAft>
                          <a:spcPts val="0"/>
                        </a:spcAft>
                      </a:pPr>
                      <a:r>
                        <a:rPr lang="ru-RU" sz="2000" b="1" dirty="0" err="1">
                          <a:latin typeface="Times New Roman"/>
                          <a:ea typeface="Times New Roman"/>
                          <a:cs typeface="Times New Roman"/>
                        </a:rPr>
                        <a:t>Data</a:t>
                      </a: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 (Данные)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indent="457200" algn="l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Создает элемент управления данными в базе данных для перемещения по записям и отображения результата навигации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36871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357166"/>
            <a:ext cx="785818" cy="785818"/>
          </a:xfrm>
          <a:prstGeom prst="rect">
            <a:avLst/>
          </a:prstGeom>
          <a:noFill/>
        </p:spPr>
      </p:pic>
      <p:pic>
        <p:nvPicPr>
          <p:cNvPr id="36870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1428736"/>
            <a:ext cx="785818" cy="785818"/>
          </a:xfrm>
          <a:prstGeom prst="rect">
            <a:avLst/>
          </a:prstGeom>
          <a:noFill/>
        </p:spPr>
      </p:pic>
      <p:pic>
        <p:nvPicPr>
          <p:cNvPr id="3686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596" y="2428868"/>
            <a:ext cx="857256" cy="857256"/>
          </a:xfrm>
          <a:prstGeom prst="rect">
            <a:avLst/>
          </a:prstGeom>
          <a:noFill/>
        </p:spPr>
      </p:pic>
      <p:pic>
        <p:nvPicPr>
          <p:cNvPr id="3686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8596" y="3571876"/>
            <a:ext cx="928694" cy="928694"/>
          </a:xfrm>
          <a:prstGeom prst="rect">
            <a:avLst/>
          </a:prstGeom>
          <a:noFill/>
        </p:spPr>
      </p:pic>
      <p:pic>
        <p:nvPicPr>
          <p:cNvPr id="36867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1472" y="4714884"/>
            <a:ext cx="500066" cy="500066"/>
          </a:xfrm>
          <a:prstGeom prst="rect">
            <a:avLst/>
          </a:prstGeom>
          <a:noFill/>
        </p:spPr>
      </p:pic>
      <p:pic>
        <p:nvPicPr>
          <p:cNvPr id="36866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28596" y="5357826"/>
            <a:ext cx="571504" cy="571504"/>
          </a:xfrm>
          <a:prstGeom prst="rect">
            <a:avLst/>
          </a:prstGeom>
          <a:noFill/>
        </p:spPr>
      </p:pic>
      <p:pic>
        <p:nvPicPr>
          <p:cNvPr id="36865" name="Picture 1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28596" y="6000768"/>
            <a:ext cx="642942" cy="64294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393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0"/>
            <a:ext cx="8229600" cy="765175"/>
          </a:xfrm>
        </p:spPr>
        <p:txBody>
          <a:bodyPr/>
          <a:lstStyle/>
          <a:p>
            <a:r>
              <a:rPr lang="ru-RU" sz="3200">
                <a:solidFill>
                  <a:schemeClr val="hlink"/>
                </a:solidFill>
                <a:latin typeface="Times New Roman" pitchFamily="18" charset="0"/>
              </a:rPr>
              <a:t>Проект 2.</a:t>
            </a:r>
          </a:p>
        </p:txBody>
      </p:sp>
      <p:sp>
        <p:nvSpPr>
          <p:cNvPr id="423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692150"/>
            <a:ext cx="9144000" cy="6165850"/>
          </a:xfrm>
        </p:spPr>
        <p:txBody>
          <a:bodyPr>
            <a:normAutofit lnSpcReduction="10000"/>
          </a:bodyPr>
          <a:lstStyle/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r>
              <a:rPr lang="ru-RU" sz="2000" dirty="0">
                <a:latin typeface="Times New Roman" pitchFamily="18" charset="0"/>
              </a:rPr>
              <a:t>1. Разработайте программу "Угадай-ка", которая будет загадывать число, а пользователь будет пытаться его угадать: </a:t>
            </a:r>
          </a:p>
          <a:p>
            <a:pPr marL="990600" lvl="1" indent="-533400">
              <a:lnSpc>
                <a:spcPct val="80000"/>
              </a:lnSpc>
              <a:buFont typeface="Wingdings" pitchFamily="2" charset="2"/>
              <a:buNone/>
            </a:pPr>
            <a:r>
              <a:rPr lang="ru-RU" sz="2000" dirty="0">
                <a:latin typeface="Times New Roman" pitchFamily="18" charset="0"/>
              </a:rPr>
              <a:t>1. Создайте следующую форму:</a:t>
            </a:r>
          </a:p>
          <a:p>
            <a:pPr marL="990600" lvl="1" indent="-533400">
              <a:lnSpc>
                <a:spcPct val="80000"/>
              </a:lnSpc>
              <a:buNone/>
            </a:pPr>
            <a:endParaRPr lang="ru-RU" sz="2000" dirty="0">
              <a:latin typeface="Times New Roman" pitchFamily="18" charset="0"/>
            </a:endParaRPr>
          </a:p>
          <a:p>
            <a:pPr marL="990600" lvl="1" indent="-533400">
              <a:lnSpc>
                <a:spcPct val="80000"/>
              </a:lnSpc>
            </a:pPr>
            <a:endParaRPr lang="ru-RU" sz="2000" dirty="0">
              <a:latin typeface="Times New Roman" pitchFamily="18" charset="0"/>
            </a:endParaRPr>
          </a:p>
          <a:p>
            <a:pPr marL="990600" lvl="1" indent="-533400">
              <a:lnSpc>
                <a:spcPct val="80000"/>
              </a:lnSpc>
            </a:pPr>
            <a:endParaRPr lang="ru-RU" sz="2000" dirty="0">
              <a:latin typeface="Times New Roman" pitchFamily="18" charset="0"/>
            </a:endParaRPr>
          </a:p>
          <a:p>
            <a:pPr marL="990600" lvl="1" indent="-533400">
              <a:lnSpc>
                <a:spcPct val="80000"/>
              </a:lnSpc>
            </a:pPr>
            <a:endParaRPr lang="ru-RU" sz="2000" dirty="0">
              <a:latin typeface="Times New Roman" pitchFamily="18" charset="0"/>
            </a:endParaRPr>
          </a:p>
          <a:p>
            <a:pPr marL="990600" lvl="1" indent="-533400">
              <a:lnSpc>
                <a:spcPct val="80000"/>
              </a:lnSpc>
            </a:pPr>
            <a:endParaRPr lang="ru-RU" sz="2000" dirty="0">
              <a:latin typeface="Times New Roman" pitchFamily="18" charset="0"/>
            </a:endParaRPr>
          </a:p>
          <a:p>
            <a:pPr marL="990600" lvl="1" indent="-533400">
              <a:lnSpc>
                <a:spcPct val="80000"/>
              </a:lnSpc>
            </a:pPr>
            <a:endParaRPr lang="ru-RU" sz="2000" dirty="0">
              <a:latin typeface="Times New Roman" pitchFamily="18" charset="0"/>
            </a:endParaRPr>
          </a:p>
          <a:p>
            <a:pPr marL="990600" lvl="1" indent="-533400">
              <a:lnSpc>
                <a:spcPct val="80000"/>
              </a:lnSpc>
            </a:pPr>
            <a:endParaRPr lang="ru-RU" sz="2000" dirty="0">
              <a:latin typeface="Times New Roman" pitchFamily="18" charset="0"/>
            </a:endParaRPr>
          </a:p>
          <a:p>
            <a:pPr marL="990600" lvl="1" indent="-533400">
              <a:lnSpc>
                <a:spcPct val="80000"/>
              </a:lnSpc>
            </a:pPr>
            <a:endParaRPr lang="ru-RU" sz="2000" dirty="0">
              <a:latin typeface="Times New Roman" pitchFamily="18" charset="0"/>
            </a:endParaRPr>
          </a:p>
          <a:p>
            <a:pPr marL="990600" lvl="1" indent="-533400">
              <a:lnSpc>
                <a:spcPct val="80000"/>
              </a:lnSpc>
              <a:buFont typeface="Wingdings" pitchFamily="2" charset="2"/>
              <a:buNone/>
            </a:pPr>
            <a:endParaRPr lang="en-US" sz="2000" dirty="0" smtClean="0">
              <a:latin typeface="Times New Roman" pitchFamily="18" charset="0"/>
            </a:endParaRPr>
          </a:p>
          <a:p>
            <a:pPr marL="990600" lvl="1" indent="-533400">
              <a:lnSpc>
                <a:spcPct val="80000"/>
              </a:lnSpc>
              <a:buFont typeface="Wingdings" pitchFamily="2" charset="2"/>
              <a:buNone/>
            </a:pPr>
            <a:endParaRPr lang="en-US" sz="2000" dirty="0" smtClean="0">
              <a:latin typeface="Times New Roman" pitchFamily="18" charset="0"/>
            </a:endParaRPr>
          </a:p>
          <a:p>
            <a:pPr marL="990600" lvl="1" indent="-533400">
              <a:lnSpc>
                <a:spcPct val="80000"/>
              </a:lnSpc>
              <a:buFont typeface="Wingdings" pitchFamily="2" charset="2"/>
              <a:buNone/>
            </a:pPr>
            <a:r>
              <a:rPr lang="ru-RU" sz="2000" dirty="0" smtClean="0">
                <a:latin typeface="Times New Roman" pitchFamily="18" charset="0"/>
              </a:rPr>
              <a:t>2</a:t>
            </a:r>
            <a:r>
              <a:rPr lang="ru-RU" sz="2000" dirty="0">
                <a:latin typeface="Times New Roman" pitchFamily="18" charset="0"/>
              </a:rPr>
              <a:t>. Дважды щелкните по кнопке </a:t>
            </a:r>
            <a:r>
              <a:rPr lang="ru-RU" sz="2000" b="1" dirty="0">
                <a:latin typeface="Times New Roman" pitchFamily="18" charset="0"/>
              </a:rPr>
              <a:t>Ответ</a:t>
            </a:r>
            <a:r>
              <a:rPr lang="ru-RU" sz="2000" dirty="0">
                <a:latin typeface="Times New Roman" pitchFamily="18" charset="0"/>
              </a:rPr>
              <a:t> и в процедуре обработки события создайте код, который сравнивает введенное пользователем число в Text1.</a:t>
            </a:r>
            <a:r>
              <a:rPr lang="en-US" sz="2000" dirty="0">
                <a:latin typeface="Times New Roman" pitchFamily="18" charset="0"/>
              </a:rPr>
              <a:t>T</a:t>
            </a:r>
            <a:r>
              <a:rPr lang="ru-RU" sz="2000" dirty="0" err="1">
                <a:latin typeface="Times New Roman" pitchFamily="18" charset="0"/>
              </a:rPr>
              <a:t>ext</a:t>
            </a:r>
            <a:r>
              <a:rPr lang="ru-RU" sz="1800" dirty="0"/>
              <a:t> </a:t>
            </a:r>
            <a:r>
              <a:rPr lang="ru-RU" sz="2000" dirty="0">
                <a:latin typeface="Times New Roman" pitchFamily="18" charset="0"/>
              </a:rPr>
              <a:t> с любым фиксированным числом, например, 5. Если числа равны, то в Text2.</a:t>
            </a:r>
            <a:r>
              <a:rPr lang="en-US" sz="2000" dirty="0">
                <a:latin typeface="Times New Roman" pitchFamily="18" charset="0"/>
              </a:rPr>
              <a:t>T</a:t>
            </a:r>
            <a:r>
              <a:rPr lang="ru-RU" sz="2000" dirty="0" err="1">
                <a:latin typeface="Times New Roman" pitchFamily="18" charset="0"/>
              </a:rPr>
              <a:t>ext</a:t>
            </a:r>
            <a:r>
              <a:rPr lang="ru-RU" sz="1800" dirty="0"/>
              <a:t> </a:t>
            </a:r>
            <a:r>
              <a:rPr lang="ru-RU" sz="2000" dirty="0">
                <a:latin typeface="Times New Roman" pitchFamily="18" charset="0"/>
              </a:rPr>
              <a:t> должно быть введено "Угадал", в противном случае "Не угадал".</a:t>
            </a:r>
          </a:p>
          <a:p>
            <a:pPr marL="990600" lvl="1" indent="-533400">
              <a:lnSpc>
                <a:spcPct val="80000"/>
              </a:lnSpc>
              <a:buFont typeface="Wingdings" pitchFamily="2" charset="2"/>
              <a:buNone/>
            </a:pPr>
            <a:r>
              <a:rPr lang="ru-RU" sz="2000" dirty="0">
                <a:latin typeface="Times New Roman" pitchFamily="18" charset="0"/>
              </a:rPr>
              <a:t>3. Запустите программу, введите исходные данные, щелкните по кнопке </a:t>
            </a:r>
            <a:r>
              <a:rPr lang="ru-RU" sz="2000" b="1" dirty="0">
                <a:latin typeface="Times New Roman" pitchFamily="18" charset="0"/>
              </a:rPr>
              <a:t>Ответ</a:t>
            </a:r>
            <a:r>
              <a:rPr lang="ru-RU" sz="2000" dirty="0">
                <a:latin typeface="Times New Roman" pitchFamily="18" charset="0"/>
              </a:rPr>
              <a:t>, протестируйте программу, остановите, исправьте при необходимости ошибки в программе.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r>
              <a:rPr lang="ru-RU" sz="2000" dirty="0">
                <a:latin typeface="Times New Roman" pitchFamily="18" charset="0"/>
              </a:rPr>
              <a:t>2. </a:t>
            </a:r>
            <a:r>
              <a:rPr lang="ru-RU" sz="2000" b="1" u="sng" dirty="0">
                <a:latin typeface="Times New Roman" pitchFamily="18" charset="0"/>
              </a:rPr>
              <a:t>Дополнительное задание:</a:t>
            </a:r>
            <a:r>
              <a:rPr lang="ru-RU" sz="2000" dirty="0">
                <a:latin typeface="Times New Roman" pitchFamily="18" charset="0"/>
              </a:rPr>
              <a:t>   Доработайте программу так, чтобы она в Text2.</a:t>
            </a:r>
            <a:r>
              <a:rPr lang="en-US" sz="2000" dirty="0">
                <a:latin typeface="Times New Roman" pitchFamily="18" charset="0"/>
              </a:rPr>
              <a:t>T</a:t>
            </a:r>
            <a:r>
              <a:rPr lang="ru-RU" sz="2000" dirty="0" err="1">
                <a:latin typeface="Times New Roman" pitchFamily="18" charset="0"/>
              </a:rPr>
              <a:t>ext</a:t>
            </a:r>
            <a:r>
              <a:rPr lang="ru-RU" sz="2000" dirty="0"/>
              <a:t> </a:t>
            </a:r>
            <a:r>
              <a:rPr lang="ru-RU" sz="2000" dirty="0">
                <a:latin typeface="Times New Roman" pitchFamily="18" charset="0"/>
              </a:rPr>
              <a:t> сообщала "Больше", "Меньше" либо "Горячо", если разница между числами меньше 10, и холодно, если 10 и более. </a:t>
            </a:r>
          </a:p>
        </p:txBody>
      </p:sp>
      <p:pic>
        <p:nvPicPr>
          <p:cNvPr id="423940" name="Picture 4" descr="Форм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513" y="1428736"/>
            <a:ext cx="4464050" cy="2714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23942" name="Picture 6" descr=" картинки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48488" y="1700213"/>
            <a:ext cx="2016125" cy="20161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4239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4239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4239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4239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239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239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239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239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4239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23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23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423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23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23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1000"/>
                                        <p:tgtEl>
                                          <p:spTgt spid="423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93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2393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2393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4" dur="1000"/>
                                        <p:tgtEl>
                                          <p:spTgt spid="42393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93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2393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2393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9" dur="1000"/>
                                        <p:tgtEl>
                                          <p:spTgt spid="42393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93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2393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2393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6" dur="1000"/>
                                        <p:tgtEl>
                                          <p:spTgt spid="42393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3938" grpId="0"/>
      <p:bldP spid="423939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Проект3 - калькулятор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789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00" y="1206600"/>
            <a:ext cx="7286676" cy="53187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Проект 4 </a:t>
            </a:r>
            <a:r>
              <a:rPr lang="ru-RU" smtClean="0"/>
              <a:t>- вычислитель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891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785" y="1571612"/>
            <a:ext cx="7976053" cy="4500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</TotalTime>
  <Words>691</Words>
  <Application>Microsoft Office PowerPoint</Application>
  <PresentationFormat>Экран (4:3)</PresentationFormat>
  <Paragraphs>105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Вопросы из НОК!!!</vt:lpstr>
      <vt:lpstr>Вопросы из НОК!!!</vt:lpstr>
      <vt:lpstr>Вопросы из НОК!!!</vt:lpstr>
      <vt:lpstr>Слайд 4</vt:lpstr>
      <vt:lpstr>Слайд 5</vt:lpstr>
      <vt:lpstr>Слайд 6</vt:lpstr>
      <vt:lpstr>Проект 2.</vt:lpstr>
      <vt:lpstr>Проект3 - калькулятор</vt:lpstr>
      <vt:lpstr>Проект 4 - вычислитель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 </dc:creator>
  <cp:lastModifiedBy>Admin</cp:lastModifiedBy>
  <cp:revision>14</cp:revision>
  <dcterms:created xsi:type="dcterms:W3CDTF">2010-04-08T09:36:38Z</dcterms:created>
  <dcterms:modified xsi:type="dcterms:W3CDTF">2011-11-16T03:54:10Z</dcterms:modified>
</cp:coreProperties>
</file>