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646FA-4165-4914-9148-69908C7EA81F}" type="datetimeFigureOut">
              <a:rPr lang="ru-RU" smtClean="0"/>
              <a:t>20.05.2012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51B78-295A-44CB-94CD-34A28B3697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646FA-4165-4914-9148-69908C7EA81F}" type="datetimeFigureOut">
              <a:rPr lang="ru-RU" smtClean="0"/>
              <a:t>20.05.2012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51B78-295A-44CB-94CD-34A28B3697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646FA-4165-4914-9148-69908C7EA81F}" type="datetimeFigureOut">
              <a:rPr lang="ru-RU" smtClean="0"/>
              <a:t>20.05.2012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51B78-295A-44CB-94CD-34A28B3697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646FA-4165-4914-9148-69908C7EA81F}" type="datetimeFigureOut">
              <a:rPr lang="ru-RU" smtClean="0"/>
              <a:t>20.05.2012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51B78-295A-44CB-94CD-34A28B3697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646FA-4165-4914-9148-69908C7EA81F}" type="datetimeFigureOut">
              <a:rPr lang="ru-RU" smtClean="0"/>
              <a:t>20.05.2012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51B78-295A-44CB-94CD-34A28B3697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646FA-4165-4914-9148-69908C7EA81F}" type="datetimeFigureOut">
              <a:rPr lang="ru-RU" smtClean="0"/>
              <a:t>20.05.2012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51B78-295A-44CB-94CD-34A28B3697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646FA-4165-4914-9148-69908C7EA81F}" type="datetimeFigureOut">
              <a:rPr lang="ru-RU" smtClean="0"/>
              <a:t>20.05.2012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51B78-295A-44CB-94CD-34A28B3697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646FA-4165-4914-9148-69908C7EA81F}" type="datetimeFigureOut">
              <a:rPr lang="ru-RU" smtClean="0"/>
              <a:t>20.05.2012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51B78-295A-44CB-94CD-34A28B3697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646FA-4165-4914-9148-69908C7EA81F}" type="datetimeFigureOut">
              <a:rPr lang="ru-RU" smtClean="0"/>
              <a:t>20.05.2012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51B78-295A-44CB-94CD-34A28B3697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646FA-4165-4914-9148-69908C7EA81F}" type="datetimeFigureOut">
              <a:rPr lang="ru-RU" smtClean="0"/>
              <a:t>20.05.2012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51B78-295A-44CB-94CD-34A28B3697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646FA-4165-4914-9148-69908C7EA81F}" type="datetimeFigureOut">
              <a:rPr lang="ru-RU" smtClean="0"/>
              <a:t>20.05.2012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F51B78-295A-44CB-94CD-34A28B3697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646FA-4165-4914-9148-69908C7EA81F}" type="datetimeFigureOut">
              <a:rPr lang="ru-RU" smtClean="0"/>
              <a:t>20.05.2012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51B78-295A-44CB-94CD-34A28B3697A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Запоминающие устройства ПК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Внешняя память</a:t>
            </a:r>
            <a:r>
              <a:rPr lang="ru-RU" dirty="0" smtClean="0"/>
              <a:t> компьютера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Жесткие несменные диски называются </a:t>
            </a:r>
            <a:r>
              <a:rPr lang="ru-RU" b="1" i="1" dirty="0"/>
              <a:t>винчестерами</a:t>
            </a:r>
            <a:r>
              <a:rPr lang="ru-RU" i="1" dirty="0"/>
              <a:t>. </a:t>
            </a:r>
            <a:r>
              <a:rPr lang="ru-RU" dirty="0"/>
              <a:t>Они представляют собой систему, состоящую из механического привода головок чтения-записи, нескольких носителей и контроллера, обеспечивающего работу всего уст­ройства. Магнитная головка (несколько магнитных головок в специальном </a:t>
            </a:r>
            <a:r>
              <a:rPr lang="ru-RU" dirty="0" err="1"/>
              <a:t>позиционере</a:t>
            </a:r>
            <a:r>
              <a:rPr lang="ru-RU" dirty="0"/>
              <a:t>) является одной из наиболее важных частей устройства. Носи­тель информации состоит из нескольких дисков, каждый из которых имеет две рабочие поверхности. При записи информации используются магнитные свойства слоя, нанесенного на поверхность.</a:t>
            </a:r>
          </a:p>
          <a:p>
            <a:r>
              <a:rPr lang="ru-RU" b="1" i="1" dirty="0" smtClean="0"/>
              <a:t>Магнитооптические </a:t>
            </a:r>
            <a:r>
              <a:rPr lang="ru-RU" b="1" i="1" dirty="0"/>
              <a:t>диски</a:t>
            </a:r>
            <a:r>
              <a:rPr lang="ru-RU" i="1" dirty="0"/>
              <a:t> </a:t>
            </a:r>
            <a:r>
              <a:rPr lang="ru-RU" dirty="0"/>
              <a:t>имеют различную емкость от 128 Мбайт до 640 Мбайт. Запись производится после нагревания лазером магнитного слоя до определенной температуры. Надежность хранения информации обес­печивается тем, что при обычной температуре информация не </a:t>
            </a:r>
            <a:r>
              <a:rPr lang="ru-RU" dirty="0" smtClean="0"/>
              <a:t>подвержена действию </a:t>
            </a:r>
            <a:r>
              <a:rPr lang="ru-RU" dirty="0"/>
              <a:t>внешних магнитных полей.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Внешняя память</a:t>
            </a:r>
            <a:r>
              <a:rPr lang="ru-RU" dirty="0" smtClean="0"/>
              <a:t> компьютера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b="1" i="1" dirty="0" smtClean="0"/>
              <a:t>Устройства </a:t>
            </a:r>
            <a:r>
              <a:rPr lang="en-US" b="1" i="1" dirty="0" smtClean="0"/>
              <a:t>CD</a:t>
            </a:r>
            <a:r>
              <a:rPr lang="ru-RU" b="1" i="1" dirty="0" smtClean="0"/>
              <a:t>-</a:t>
            </a:r>
            <a:r>
              <a:rPr lang="en-US" b="1" i="1" dirty="0" smtClean="0"/>
              <a:t>ROM </a:t>
            </a:r>
            <a:r>
              <a:rPr lang="ru-RU" dirty="0" smtClean="0"/>
              <a:t>используют носители емкостью до 650 Мбайт, пред­ставляющие собой диски со светоотражающим слоем на одной стороне, где хранится информация. На диск нанесена дорожка-спираль от центра к краю диска, состоящая из отражающих и не отражающих свет точек; </a:t>
            </a:r>
            <a:r>
              <a:rPr lang="ru-RU" dirty="0" err="1" smtClean="0"/>
              <a:t>считываниепроизводится</a:t>
            </a:r>
            <a:r>
              <a:rPr lang="ru-RU" dirty="0" smtClean="0"/>
              <a:t> лазерным лучом.</a:t>
            </a:r>
          </a:p>
          <a:p>
            <a:r>
              <a:rPr lang="ru-RU" b="1" i="1" dirty="0" smtClean="0"/>
              <a:t>Накопители</a:t>
            </a:r>
            <a:r>
              <a:rPr lang="ru-RU" i="1" dirty="0" smtClean="0"/>
              <a:t> </a:t>
            </a:r>
            <a:r>
              <a:rPr lang="en-US" b="1" i="1" dirty="0" smtClean="0"/>
              <a:t>CD</a:t>
            </a:r>
            <a:r>
              <a:rPr lang="ru-RU" b="1" i="1" dirty="0" smtClean="0"/>
              <a:t>-</a:t>
            </a:r>
            <a:r>
              <a:rPr lang="en-US" b="1" i="1" dirty="0" smtClean="0"/>
              <a:t>R </a:t>
            </a:r>
            <a:r>
              <a:rPr lang="ru-RU" dirty="0" smtClean="0"/>
              <a:t>позволяют лишь однократно записывать информацию на диски. Луч лазера прожигает пленку на поверхности диска, меняя его отражающую способность. Перезапись при этом невозможна. Такие диски считываются на любом приводе </a:t>
            </a:r>
            <a:r>
              <a:rPr lang="en-US" dirty="0" smtClean="0"/>
              <a:t>CD</a:t>
            </a:r>
            <a:r>
              <a:rPr lang="ru-RU" dirty="0" smtClean="0"/>
              <a:t>-</a:t>
            </a:r>
            <a:r>
              <a:rPr lang="en-US" dirty="0" smtClean="0"/>
              <a:t>ROM</a:t>
            </a:r>
            <a:r>
              <a:rPr lang="ru-RU" dirty="0" smtClean="0"/>
              <a:t>.</a:t>
            </a:r>
          </a:p>
          <a:p>
            <a:r>
              <a:rPr lang="ru-RU" b="1" i="1" dirty="0" smtClean="0"/>
              <a:t>Накопители</a:t>
            </a:r>
            <a:r>
              <a:rPr lang="ru-RU" i="1" dirty="0" smtClean="0"/>
              <a:t> </a:t>
            </a:r>
            <a:r>
              <a:rPr lang="en-US" b="1" i="1" dirty="0" smtClean="0"/>
              <a:t>CD</a:t>
            </a:r>
            <a:r>
              <a:rPr lang="ru-RU" b="1" i="1" dirty="0" smtClean="0"/>
              <a:t>-</a:t>
            </a:r>
            <a:r>
              <a:rPr lang="en-US" b="1" i="1" dirty="0" smtClean="0"/>
              <a:t>RW </a:t>
            </a:r>
            <a:r>
              <a:rPr lang="ru-RU" dirty="0" smtClean="0"/>
              <a:t>позволяют делать многократную запись на диск. Здесь используются свойство рабочего слоя переходить под воздействием лазерного луча в кристаллическое или аморфное состояние, имеющие разную отражательную способность.</a:t>
            </a:r>
          </a:p>
          <a:p>
            <a:r>
              <a:rPr lang="ru-RU" b="1" i="1" dirty="0" smtClean="0"/>
              <a:t>Накопители</a:t>
            </a:r>
            <a:r>
              <a:rPr lang="ru-RU" i="1" dirty="0" smtClean="0"/>
              <a:t> </a:t>
            </a:r>
            <a:r>
              <a:rPr lang="en-US" b="1" i="1" dirty="0" smtClean="0"/>
              <a:t>DVD </a:t>
            </a:r>
            <a:r>
              <a:rPr lang="ru-RU" dirty="0" smtClean="0"/>
              <a:t>предназначены для хранения видео, аудио, высокого качества, компьютерной информации большого объема. Плотность записи выше, чем у обычных </a:t>
            </a:r>
            <a:r>
              <a:rPr lang="en-US" dirty="0" smtClean="0"/>
              <a:t>CD</a:t>
            </a:r>
            <a:r>
              <a:rPr lang="ru-RU" dirty="0" smtClean="0"/>
              <a:t>-</a:t>
            </a:r>
            <a:r>
              <a:rPr lang="en-US" dirty="0" smtClean="0"/>
              <a:t>ROM</a:t>
            </a:r>
            <a:r>
              <a:rPr lang="ru-RU" dirty="0" smtClean="0"/>
              <a:t>.+</a:t>
            </a:r>
          </a:p>
          <a:p>
            <a:r>
              <a:rPr lang="ru-RU" b="1" i="1" dirty="0" smtClean="0"/>
              <a:t>Накопители</a:t>
            </a:r>
            <a:r>
              <a:rPr lang="ru-RU" i="1" dirty="0" smtClean="0"/>
              <a:t> </a:t>
            </a:r>
            <a:r>
              <a:rPr lang="en-US" b="1" i="1" dirty="0" smtClean="0"/>
              <a:t>DVD</a:t>
            </a:r>
            <a:r>
              <a:rPr lang="ru-RU" b="1" i="1" dirty="0" smtClean="0"/>
              <a:t>-</a:t>
            </a:r>
            <a:r>
              <a:rPr lang="en-US" b="1" i="1" dirty="0" smtClean="0"/>
              <a:t>RAM </a:t>
            </a:r>
            <a:r>
              <a:rPr lang="ru-RU" dirty="0" smtClean="0"/>
              <a:t>позволяют записывать и перезаписывать ин­формацию.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Запоминающее устройство</a:t>
            </a:r>
            <a:r>
              <a:rPr lang="ru-RU" dirty="0"/>
              <a:t> (память) компьютера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предназначено для </a:t>
            </a:r>
            <a:r>
              <a:rPr lang="ru-RU" dirty="0" smtClean="0"/>
              <a:t>хранения </a:t>
            </a:r>
            <a:r>
              <a:rPr lang="ru-RU" dirty="0"/>
              <a:t>данных и программ для их обработки. Память компьютера дискретна, она состоит из отдельных ячеек. Наименьший элемент памяти — </a:t>
            </a:r>
            <a:r>
              <a:rPr lang="ru-RU" i="1" dirty="0"/>
              <a:t>бит </a:t>
            </a:r>
            <a:r>
              <a:rPr lang="ru-RU" dirty="0"/>
              <a:t>— </a:t>
            </a:r>
            <a:r>
              <a:rPr lang="ru-RU" dirty="0" smtClean="0"/>
              <a:t>двоичный </a:t>
            </a:r>
            <a:r>
              <a:rPr lang="ru-RU" dirty="0"/>
              <a:t>разряд. В нем хранится двоичный код (0 или 1). Восемь </a:t>
            </a:r>
            <a:r>
              <a:rPr lang="ru-RU" dirty="0" smtClean="0"/>
              <a:t>последовательных </a:t>
            </a:r>
            <a:r>
              <a:rPr lang="ru-RU" dirty="0"/>
              <a:t>двоичных разрядов составляют </a:t>
            </a:r>
            <a:r>
              <a:rPr lang="ru-RU" i="1" dirty="0"/>
              <a:t>байт. </a:t>
            </a:r>
            <a:endParaRPr lang="en-US" i="1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Максимальное </a:t>
            </a:r>
            <a:r>
              <a:rPr lang="ru-RU" dirty="0">
                <a:solidFill>
                  <a:srgbClr val="FF0000"/>
                </a:solidFill>
              </a:rPr>
              <a:t>количество байтов, которое может быть одновременно обработано командой процессора, называется </a:t>
            </a:r>
            <a:r>
              <a:rPr lang="ru-RU" b="1" i="1" dirty="0">
                <a:solidFill>
                  <a:srgbClr val="FF0000"/>
                </a:solidFill>
              </a:rPr>
              <a:t>машинное слово</a:t>
            </a:r>
            <a:r>
              <a:rPr lang="ru-RU" i="1" dirty="0">
                <a:solidFill>
                  <a:srgbClr val="FF0000"/>
                </a:solidFill>
              </a:rPr>
              <a:t>, </a:t>
            </a:r>
            <a:r>
              <a:rPr lang="ru-RU" dirty="0">
                <a:solidFill>
                  <a:srgbClr val="FF0000"/>
                </a:solidFill>
              </a:rPr>
              <a:t>длиной которого определяется </a:t>
            </a:r>
            <a:r>
              <a:rPr lang="ru-RU" b="1" i="1" dirty="0">
                <a:solidFill>
                  <a:srgbClr val="FF0000"/>
                </a:solidFill>
              </a:rPr>
              <a:t>разрядность процессора</a:t>
            </a:r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Объем памяти компьютера измеряется в байтах и их производных: </a:t>
            </a:r>
            <a:r>
              <a:rPr lang="ru-RU" b="1" i="1" dirty="0"/>
              <a:t>кило­байтах</a:t>
            </a:r>
            <a:r>
              <a:rPr lang="ru-RU" i="1" dirty="0"/>
              <a:t> </a:t>
            </a:r>
            <a:r>
              <a:rPr lang="ru-RU" dirty="0"/>
              <a:t>(1 Кб = 1024 б),</a:t>
            </a:r>
            <a:r>
              <a:rPr lang="ru-RU" b="1" i="1" dirty="0"/>
              <a:t>мегабайтах</a:t>
            </a:r>
            <a:r>
              <a:rPr lang="ru-RU" i="1" dirty="0"/>
              <a:t> </a:t>
            </a:r>
            <a:r>
              <a:rPr lang="ru-RU" dirty="0"/>
              <a:t>(1Мб = 1024 Кб), </a:t>
            </a:r>
            <a:r>
              <a:rPr lang="ru-RU" b="1" i="1" dirty="0"/>
              <a:t>гигабайтах</a:t>
            </a:r>
            <a:r>
              <a:rPr lang="ru-RU" i="1" dirty="0"/>
              <a:t> </a:t>
            </a:r>
            <a:r>
              <a:rPr lang="ru-RU" dirty="0"/>
              <a:t>(1Гб = = 1024 Мб) и т. д. </a:t>
            </a:r>
            <a:endParaRPr lang="en-US" dirty="0" smtClean="0"/>
          </a:p>
          <a:p>
            <a:r>
              <a:rPr lang="ru-RU" dirty="0" smtClean="0"/>
              <a:t>Основными </a:t>
            </a:r>
            <a:r>
              <a:rPr lang="ru-RU" dirty="0"/>
              <a:t>характеристиками запоминающих устройств являются быстродействие и емкость.</a:t>
            </a:r>
          </a:p>
          <a:p>
            <a:r>
              <a:rPr lang="ru-RU" dirty="0"/>
              <a:t>Память компьютера имеет многоуровневый характер. Такое сочетание запоминающих систем называется </a:t>
            </a:r>
            <a:r>
              <a:rPr lang="ru-RU" b="1" i="1" dirty="0"/>
              <a:t>иерархией памяти</a:t>
            </a:r>
            <a:r>
              <a:rPr lang="ru-RU" i="1" dirty="0"/>
              <a:t> </a:t>
            </a:r>
            <a:r>
              <a:rPr lang="ru-RU" dirty="0"/>
              <a:t>компьютера.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Память компьютера по способу организации и использования можно разделить на внутреннюю и внешнюю.</a:t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Внутренняя память компьютера</a:t>
            </a:r>
            <a:r>
              <a:rPr lang="ru-RU" i="1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включает </a:t>
            </a:r>
            <a:r>
              <a:rPr lang="ru-RU" dirty="0"/>
              <a:t>в себя оперативную памяти, постоянную памяти, кэш-память.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Оперативная память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i="1" dirty="0"/>
              <a:t> </a:t>
            </a:r>
            <a:r>
              <a:rPr lang="ru-RU" dirty="0"/>
              <a:t>(оперативное запоминающее устройство — ОЗУ или </a:t>
            </a:r>
            <a:r>
              <a:rPr lang="en-US" dirty="0"/>
              <a:t>Random Access Memory</a:t>
            </a:r>
            <a:r>
              <a:rPr lang="ru-RU" dirty="0"/>
              <a:t>— </a:t>
            </a:r>
            <a:r>
              <a:rPr lang="en-US" dirty="0"/>
              <a:t>RAM</a:t>
            </a:r>
            <a:r>
              <a:rPr lang="ru-RU" dirty="0"/>
              <a:t>) — энергозависимое, быстродействующее</a:t>
            </a:r>
          </a:p>
          <a:p>
            <a:r>
              <a:rPr lang="ru-RU" dirty="0"/>
              <a:t>запоминающее устройство, предназначенное для хранения информации (программ и данных), непосредственно участвующей в вычислительном процессе на текущем этапе функционирования ПК. ОЗУ — энергозависимая память: при отключении напряжения питания информация, хранящаяся </a:t>
            </a:r>
            <a:r>
              <a:rPr lang="ru-RU" i="1" dirty="0"/>
              <a:t>в </a:t>
            </a:r>
            <a:r>
              <a:rPr lang="ru-RU" dirty="0"/>
              <a:t>ней, теряется.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Постоянная память</a:t>
            </a:r>
            <a:r>
              <a:rPr lang="ru-RU" i="1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(</a:t>
            </a:r>
            <a:r>
              <a:rPr lang="ru-RU" dirty="0"/>
              <a:t>постоянное запоминающее устройство — ПЗУ или </a:t>
            </a:r>
            <a:r>
              <a:rPr lang="en-US" dirty="0"/>
              <a:t>Read Only Memory</a:t>
            </a:r>
            <a:r>
              <a:rPr lang="ru-RU" dirty="0"/>
              <a:t> —</a:t>
            </a:r>
            <a:r>
              <a:rPr lang="en-US" dirty="0"/>
              <a:t>ROM</a:t>
            </a:r>
            <a:r>
              <a:rPr lang="ru-RU" dirty="0"/>
              <a:t>) используется для хранения неизменяемой </a:t>
            </a:r>
            <a:r>
              <a:rPr lang="ru-RU" dirty="0" smtClean="0"/>
              <a:t>информации</a:t>
            </a:r>
            <a:r>
              <a:rPr lang="ru-RU" dirty="0"/>
              <a:t>: загрузочные программы ОС, программы тестирования устройств компьютера и некоторых драйверов базовой системы ввода-вывода (</a:t>
            </a:r>
            <a:r>
              <a:rPr lang="en-US" dirty="0"/>
              <a:t>BIOS</a:t>
            </a:r>
            <a:r>
              <a:rPr lang="ru-RU" dirty="0"/>
              <a:t>-</a:t>
            </a:r>
            <a:r>
              <a:rPr lang="en-US" dirty="0"/>
              <a:t>Basic Input</a:t>
            </a:r>
            <a:r>
              <a:rPr lang="ru-RU" dirty="0"/>
              <a:t>-</a:t>
            </a:r>
            <a:r>
              <a:rPr lang="en-US" dirty="0"/>
              <a:t>Output System</a:t>
            </a:r>
            <a:r>
              <a:rPr lang="ru-RU" dirty="0"/>
              <a:t>) и др. Из ПЗУ можно только считывать информацию.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Кэш-память</a:t>
            </a:r>
            <a:r>
              <a:rPr lang="ru-RU" i="1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— </a:t>
            </a:r>
            <a:r>
              <a:rPr lang="ru-RU" dirty="0"/>
              <a:t>высокоскоростная память сравнительно большой емкости, которая является буфером между оперативной памятью и микропроцессором и позволяющая увеличить скорость выполнения операций. В кэш-памяти хранятся данные, которые микропроцессор получил и будет использовать в бли­жайшие такты своей работы. Микропроцессоры, начиная от МП 80486, имеют свою встроенную кэш-память (или кэш-память 1-го уровня). Кэш-память 2-го уровня размещается на материнской плате вне микропроцессора и хранит дан­ные и результаты, обрабатываемые процессором в текущий момент времени.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Внешняя память</a:t>
            </a:r>
            <a:r>
              <a:rPr lang="ru-RU" dirty="0" smtClean="0"/>
              <a:t> компьютера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предназначена </a:t>
            </a:r>
            <a:r>
              <a:rPr lang="ru-RU" dirty="0"/>
              <a:t>для долговременного </a:t>
            </a:r>
            <a:r>
              <a:rPr lang="ru-RU" dirty="0" smtClean="0"/>
              <a:t>хранения </a:t>
            </a:r>
            <a:r>
              <a:rPr lang="ru-RU" dirty="0"/>
              <a:t>информации. Внешние ЗУ также называют накопителем.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88</Words>
  <Application>Microsoft Office PowerPoint</Application>
  <PresentationFormat>Экран (4:3)</PresentationFormat>
  <Paragraphs>28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Запоминающие устройства ПК </vt:lpstr>
      <vt:lpstr>Запоминающее устройство (память) компьютера</vt:lpstr>
      <vt:lpstr>Слайд 3</vt:lpstr>
      <vt:lpstr>Слайд 4</vt:lpstr>
      <vt:lpstr>Внутренняя память компьютера </vt:lpstr>
      <vt:lpstr>Оперативная память</vt:lpstr>
      <vt:lpstr>Постоянная память </vt:lpstr>
      <vt:lpstr>Кэш-память </vt:lpstr>
      <vt:lpstr>Внешняя память компьютера </vt:lpstr>
      <vt:lpstr>Внешняя память компьютера </vt:lpstr>
      <vt:lpstr>Внешняя память компьютера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Запоминающие устройства ПК </dc:title>
  <dc:creator>Admin</dc:creator>
  <cp:lastModifiedBy>Admin</cp:lastModifiedBy>
  <cp:revision>2</cp:revision>
  <dcterms:created xsi:type="dcterms:W3CDTF">2012-05-20T11:44:45Z</dcterms:created>
  <dcterms:modified xsi:type="dcterms:W3CDTF">2012-05-20T11:59:23Z</dcterms:modified>
</cp:coreProperties>
</file>