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69" r:id="rId17"/>
    <p:sldId id="274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6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13A3-3538-40FC-8ABE-AA768FDCA1F5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1CC-5E93-4865-B6AB-F4DC32847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945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13A3-3538-40FC-8ABE-AA768FDCA1F5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1CC-5E93-4865-B6AB-F4DC32847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934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13A3-3538-40FC-8ABE-AA768FDCA1F5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1CC-5E93-4865-B6AB-F4DC32847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54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13A3-3538-40FC-8ABE-AA768FDCA1F5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1CC-5E93-4865-B6AB-F4DC32847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437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13A3-3538-40FC-8ABE-AA768FDCA1F5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1CC-5E93-4865-B6AB-F4DC32847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867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13A3-3538-40FC-8ABE-AA768FDCA1F5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1CC-5E93-4865-B6AB-F4DC32847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714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13A3-3538-40FC-8ABE-AA768FDCA1F5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1CC-5E93-4865-B6AB-F4DC32847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069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13A3-3538-40FC-8ABE-AA768FDCA1F5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1CC-5E93-4865-B6AB-F4DC32847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719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13A3-3538-40FC-8ABE-AA768FDCA1F5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1CC-5E93-4865-B6AB-F4DC32847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852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13A3-3538-40FC-8ABE-AA768FDCA1F5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1CC-5E93-4865-B6AB-F4DC32847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908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13A3-3538-40FC-8ABE-AA768FDCA1F5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1CC-5E93-4865-B6AB-F4DC32847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298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C13A3-3538-40FC-8ABE-AA768FDCA1F5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371CC-5E93-4865-B6AB-F4DC32847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517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k-KZ" dirty="0" smtClean="0"/>
              <a:t>Единицы измерения информации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90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116013" y="333375"/>
            <a:ext cx="7488237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  <a:defRPr/>
            </a:pPr>
            <a:r>
              <a:rPr lang="ru-RU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Существует два подхода к измерению информации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755650" y="2060575"/>
            <a:ext cx="36004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" action="ppaction://noaction"/>
              </a:rPr>
              <a:t>Содержательный (вероятностный)</a:t>
            </a:r>
            <a:endParaRPr lang="ru-RU" sz="28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4787900" y="2133600"/>
            <a:ext cx="4105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 action="ppaction://hlinksldjump"/>
              </a:rPr>
              <a:t>Алфавитный</a:t>
            </a:r>
            <a:endParaRPr lang="ru-RU" sz="28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4786313" y="2714625"/>
            <a:ext cx="4143375" cy="496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ru-RU" sz="2000"/>
              <a:t>Позволяет измерять информационный объём текста на любом языке (естественном или формальном) , при использовании данного подхода объём информации </a:t>
            </a:r>
            <a:r>
              <a:rPr lang="ru-RU" sz="2000" u="sng"/>
              <a:t>не связывают с содержанием</a:t>
            </a:r>
            <a:r>
              <a:rPr lang="ru-RU" sz="2000"/>
              <a:t> текста, в данном случае, объём зависит </a:t>
            </a:r>
            <a:r>
              <a:rPr lang="ru-RU" sz="2000" u="sng"/>
              <a:t>от информационного веса символов.</a:t>
            </a:r>
            <a:endParaRPr lang="ru-RU" sz="2000"/>
          </a:p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endParaRPr lang="ru-RU" sz="2400" b="1"/>
          </a:p>
          <a:p>
            <a:pPr eaLnBrk="1" hangingPunct="1">
              <a:spcBef>
                <a:spcPct val="50000"/>
              </a:spcBef>
            </a:pPr>
            <a:endParaRPr lang="ru-RU" sz="2400" b="1"/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357188" y="3286125"/>
            <a:ext cx="421481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ru-RU" sz="2000"/>
              <a:t>Количество информации </a:t>
            </a:r>
            <a:r>
              <a:rPr lang="ru-RU" sz="2000" u="sng"/>
              <a:t>связывается с содержанием</a:t>
            </a:r>
            <a:r>
              <a:rPr lang="ru-RU" sz="2000"/>
              <a:t> (смыслом) полученного сообщения или с учётом вероятности событий.</a:t>
            </a:r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 flipH="1">
            <a:off x="2411413" y="1484313"/>
            <a:ext cx="647700" cy="649287"/>
          </a:xfrm>
          <a:prstGeom prst="line">
            <a:avLst/>
          </a:prstGeom>
          <a:noFill/>
          <a:ln w="76200">
            <a:solidFill>
              <a:srgbClr val="FF9933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6516688" y="1557338"/>
            <a:ext cx="431800" cy="647700"/>
          </a:xfrm>
          <a:prstGeom prst="line">
            <a:avLst/>
          </a:prstGeom>
          <a:noFill/>
          <a:ln w="76200">
            <a:solidFill>
              <a:srgbClr val="FF9933"/>
            </a:solidFill>
            <a:round/>
            <a:headEnd/>
            <a:tailEnd type="triangle" w="med" len="med"/>
          </a:ln>
          <a:effectLst>
            <a:outerShdw dist="45791" dir="2021404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654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9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Алфавитный подход к измерению информации</a:t>
            </a:r>
          </a:p>
        </p:txBody>
      </p:sp>
      <p:pic>
        <p:nvPicPr>
          <p:cNvPr id="11267" name="Picture 5" descr="j023213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3702050" cy="379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51920" y="2060848"/>
            <a:ext cx="46805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3600" dirty="0" smtClean="0"/>
              <a:t>Позволяет определить количество информации заключенное в тексте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86285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Алфавитный подход к измерению информации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628800"/>
            <a:ext cx="84249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Алфавит – множество символов , используемых при записи текста.</a:t>
            </a:r>
          </a:p>
          <a:p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Мощность (размер) алфавита – полное количество символов в алфавите.</a:t>
            </a:r>
          </a:p>
          <a:p>
            <a:endParaRPr lang="kk-KZ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Примем следующие обозначения: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 - 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Мощность алфавита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количество информации, которое несет 1 символ алфавита</a:t>
            </a:r>
            <a:endParaRPr lang="kk-KZ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7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571500" y="332656"/>
            <a:ext cx="7920037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ru-RU" sz="2800" dirty="0"/>
              <a:t>Наименьшую мощность имеет алфавит, используемый в компьютере (машинный язык), его называют двоичным алфавитом, т.к. он содержит только два знака «0», «1».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571500" y="2564904"/>
            <a:ext cx="8281988" cy="3730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Информационный вес символа двоичного алфавита принят за 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самую маленькую единицу 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измерения информации и 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называется</a:t>
            </a:r>
            <a:r>
              <a:rPr lang="ru-RU" sz="2800" b="1" dirty="0" smtClean="0"/>
              <a:t>  </a:t>
            </a:r>
            <a:r>
              <a:rPr lang="ru-RU" sz="28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бит</a:t>
            </a:r>
            <a:r>
              <a:rPr lang="ru-RU" sz="2800" b="1" dirty="0" smtClean="0"/>
              <a:t>.</a:t>
            </a:r>
          </a:p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ru-RU" sz="2800" b="1" dirty="0" smtClean="0"/>
              <a:t>При этом используется формула:</a:t>
            </a:r>
          </a:p>
          <a:p>
            <a:pPr algn="ctr"/>
            <a:r>
              <a:rPr lang="en-US" sz="8800" dirty="0"/>
              <a:t>N=2</a:t>
            </a:r>
            <a:r>
              <a:rPr lang="en-US" sz="8800" baseline="30000" dirty="0"/>
              <a:t>i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3352200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5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403350" y="981075"/>
            <a:ext cx="6553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Пример: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900113" y="2276475"/>
            <a:ext cx="5113337" cy="383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  <a:defRPr/>
            </a:pPr>
            <a:r>
              <a:rPr lang="ru-RU" sz="2800" b="1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Информация, записанная на машинном языке,</a:t>
            </a:r>
          </a:p>
          <a:p>
            <a:pPr>
              <a:lnSpc>
                <a:spcPct val="130000"/>
              </a:lnSpc>
              <a:spcBef>
                <a:spcPct val="50000"/>
              </a:spcBef>
              <a:defRPr/>
            </a:pPr>
            <a:r>
              <a:rPr lang="ru-RU" sz="2400" b="1"/>
              <a:t>01110</a:t>
            </a:r>
          </a:p>
          <a:p>
            <a:pPr>
              <a:lnSpc>
                <a:spcPct val="130000"/>
              </a:lnSpc>
              <a:spcBef>
                <a:spcPct val="50000"/>
              </a:spcBef>
              <a:defRPr/>
            </a:pPr>
            <a:r>
              <a:rPr lang="ru-RU" sz="2400" b="1"/>
              <a:t>010010</a:t>
            </a:r>
          </a:p>
          <a:p>
            <a:pPr>
              <a:lnSpc>
                <a:spcPct val="130000"/>
              </a:lnSpc>
              <a:spcBef>
                <a:spcPct val="50000"/>
              </a:spcBef>
              <a:defRPr/>
            </a:pPr>
            <a:r>
              <a:rPr lang="ru-RU" sz="2400" b="1"/>
              <a:t>010</a:t>
            </a:r>
          </a:p>
          <a:p>
            <a:pPr>
              <a:lnSpc>
                <a:spcPct val="130000"/>
              </a:lnSpc>
              <a:spcBef>
                <a:spcPct val="50000"/>
              </a:spcBef>
              <a:defRPr/>
            </a:pPr>
            <a:r>
              <a:rPr lang="ru-RU" sz="2400" b="1"/>
              <a:t>0111111011110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6335713" y="2781300"/>
            <a:ext cx="2808287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весит:</a:t>
            </a:r>
            <a:endParaRPr lang="ru-RU" sz="24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spcBef>
                <a:spcPct val="50000"/>
              </a:spcBef>
              <a:defRPr/>
            </a:pP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 бит</a:t>
            </a:r>
          </a:p>
          <a:p>
            <a:pPr algn="ctr">
              <a:lnSpc>
                <a:spcPct val="130000"/>
              </a:lnSpc>
              <a:spcBef>
                <a:spcPct val="50000"/>
              </a:spcBef>
              <a:defRPr/>
            </a:pP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 бит</a:t>
            </a:r>
          </a:p>
          <a:p>
            <a:pPr algn="ctr">
              <a:lnSpc>
                <a:spcPct val="130000"/>
              </a:lnSpc>
              <a:spcBef>
                <a:spcPct val="50000"/>
              </a:spcBef>
              <a:defRPr/>
            </a:pP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 бита</a:t>
            </a:r>
          </a:p>
          <a:p>
            <a:pPr algn="ctr">
              <a:lnSpc>
                <a:spcPct val="130000"/>
              </a:lnSpc>
              <a:spcBef>
                <a:spcPct val="50000"/>
              </a:spcBef>
              <a:defRPr/>
            </a:pP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13 бит</a:t>
            </a:r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2195513" y="3860800"/>
            <a:ext cx="5040312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2339975" y="4508500"/>
            <a:ext cx="489585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>
            <a:off x="1763713" y="5229225"/>
            <a:ext cx="5400675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>
            <a:off x="3563938" y="5876925"/>
            <a:ext cx="360045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345" name="AutoShape 11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604250" y="6381750"/>
            <a:ext cx="539750" cy="476250"/>
          </a:xfrm>
          <a:prstGeom prst="actionButtonReturn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6" name="AutoShape 1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381750"/>
            <a:ext cx="504825" cy="47625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951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3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5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5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331913" y="692150"/>
            <a:ext cx="7488237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ru-RU" sz="2400"/>
              <a:t>Алфавит из которого составляется на компьютере текст (документ) состоит из 256 символов.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323850" y="1844675"/>
            <a:ext cx="8640763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ru-RU" sz="2400"/>
              <a:t>Этот алфавит содержит символы: строчные и прописные латинские и русские буквы, цифры, знаки арифметических операций, всевозможные скобки, знаки препинания…</a:t>
            </a:r>
          </a:p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323850" y="3429000"/>
            <a:ext cx="84963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200" dirty="0"/>
              <a:t>Из формулы </a:t>
            </a:r>
            <a:r>
              <a:rPr lang="en-US" sz="3200" dirty="0">
                <a:solidFill>
                  <a:srgbClr val="0000FF"/>
                </a:solidFill>
              </a:rPr>
              <a:t>N</a:t>
            </a:r>
            <a:r>
              <a:rPr lang="ru-RU" sz="3200" dirty="0"/>
              <a:t> = </a:t>
            </a:r>
            <a:r>
              <a:rPr lang="ru-RU" sz="3200" dirty="0" smtClean="0"/>
              <a:t>2</a:t>
            </a:r>
            <a:r>
              <a:rPr lang="en-US" sz="3200" baseline="30000" dirty="0" smtClean="0">
                <a:solidFill>
                  <a:schemeClr val="hlink"/>
                </a:solidFill>
              </a:rPr>
              <a:t>i</a:t>
            </a:r>
            <a:r>
              <a:rPr lang="ru-RU" sz="3200" baseline="30000" dirty="0" smtClean="0"/>
              <a:t> </a:t>
            </a:r>
            <a:r>
              <a:rPr lang="ru-RU" sz="3200" dirty="0"/>
              <a:t>следует </a:t>
            </a:r>
            <a:r>
              <a:rPr lang="ru-RU" sz="3200" dirty="0">
                <a:solidFill>
                  <a:srgbClr val="0000FF"/>
                </a:solidFill>
              </a:rPr>
              <a:t>256</a:t>
            </a:r>
            <a:r>
              <a:rPr lang="ru-RU" sz="3200" dirty="0"/>
              <a:t> = 2</a:t>
            </a:r>
            <a:r>
              <a:rPr lang="ru-RU" sz="3200" baseline="30000" dirty="0">
                <a:solidFill>
                  <a:schemeClr val="hlink"/>
                </a:solidFill>
              </a:rPr>
              <a:t>8</a:t>
            </a:r>
            <a:endParaRPr lang="ru-RU" sz="3200" dirty="0">
              <a:solidFill>
                <a:schemeClr val="hlink"/>
              </a:solidFill>
            </a:endParaRP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357188" y="4071938"/>
            <a:ext cx="835342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Значит, каждый символ алфавита используемого в компьютере для печати документов весит </a:t>
            </a:r>
            <a:r>
              <a:rPr lang="ru-RU" sz="24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 бит</a:t>
            </a:r>
            <a:r>
              <a:rPr lang="ru-RU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642938" y="5072063"/>
            <a:ext cx="7921625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 i="1" dirty="0"/>
              <a:t>Эту величину приняли так же за единицу измерения информации и дали название байт.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 бит = 1 байт</a:t>
            </a:r>
          </a:p>
        </p:txBody>
      </p:sp>
      <p:sp>
        <p:nvSpPr>
          <p:cNvPr id="20487" name="AutoShape 9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604250" y="6381750"/>
            <a:ext cx="539750" cy="476250"/>
          </a:xfrm>
          <a:prstGeom prst="actionButtonReturn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8" name="AutoShape 1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381750"/>
            <a:ext cx="504825" cy="47625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539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6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6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Какой объём информации содержат 3 символа 16 – символьного алфавита?</a:t>
            </a:r>
            <a:endParaRPr lang="en-US" dirty="0" smtClean="0"/>
          </a:p>
          <a:p>
            <a:endParaRPr lang="en-US" dirty="0" smtClean="0"/>
          </a:p>
          <a:p>
            <a:r>
              <a:rPr lang="ru-RU" dirty="0" smtClean="0"/>
              <a:t>Статья содержит 30 страниц, на каждой странице - 40 строк, в каждой строке 50 символов. Какой объём информации содержит статья?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341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" action="ppaction://noaction"/>
              </a:rPr>
              <a:t>Содержательный (вероятностный)</a:t>
            </a:r>
            <a:r>
              <a:rPr lang="ru-RU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подход к измерению информации</a:t>
            </a:r>
            <a:br>
              <a:rPr lang="ru-RU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Называют то количество информации </a:t>
            </a:r>
            <a:r>
              <a:rPr lang="en-US" dirty="0" smtClean="0"/>
              <a:t>i</a:t>
            </a:r>
            <a:r>
              <a:rPr lang="ru-RU" dirty="0" smtClean="0"/>
              <a:t>, заключенное в данном сообщении, если в этом сообщении произошло </a:t>
            </a:r>
            <a:r>
              <a:rPr lang="en-US" dirty="0" smtClean="0"/>
              <a:t>N </a:t>
            </a:r>
            <a:r>
              <a:rPr lang="ru-RU" dirty="0" smtClean="0"/>
              <a:t>равновероятностных событий.</a:t>
            </a:r>
          </a:p>
          <a:p>
            <a:pPr marL="0" indent="0">
              <a:buNone/>
            </a:pPr>
            <a:r>
              <a:rPr lang="ru-RU" dirty="0" smtClean="0"/>
              <a:t>Формула: </a:t>
            </a:r>
            <a:r>
              <a:rPr lang="en-US" sz="6600" dirty="0">
                <a:solidFill>
                  <a:srgbClr val="0000FF"/>
                </a:solidFill>
              </a:rPr>
              <a:t>N</a:t>
            </a:r>
            <a:r>
              <a:rPr lang="ru-RU" sz="6600" dirty="0"/>
              <a:t> = 2</a:t>
            </a:r>
            <a:r>
              <a:rPr lang="en-US" sz="6600" baseline="30000" dirty="0">
                <a:solidFill>
                  <a:schemeClr val="hlink"/>
                </a:solidFill>
              </a:rPr>
              <a:t>i</a:t>
            </a:r>
            <a:r>
              <a:rPr lang="ru-RU" sz="6600" baseline="30000" dirty="0"/>
              <a:t> </a:t>
            </a:r>
            <a:endParaRPr lang="ru-RU" sz="6600" baseline="30000" dirty="0" smtClean="0"/>
          </a:p>
          <a:p>
            <a:pPr marL="0" indent="0">
              <a:buNone/>
            </a:pPr>
            <a:r>
              <a:rPr lang="ru-RU" sz="3000" baseline="30000" dirty="0" smtClean="0">
                <a:solidFill>
                  <a:srgbClr val="FF0000"/>
                </a:solidFill>
              </a:rPr>
              <a:t>Задача: </a:t>
            </a:r>
            <a:r>
              <a:rPr lang="ru-RU" sz="3000" baseline="30000" dirty="0" smtClean="0"/>
              <a:t>Была получена телеграмма «Встречайте, вагон 7». Известно, что в составе  16 вагонов.</a:t>
            </a:r>
            <a:r>
              <a:rPr lang="ru-RU" sz="3000" dirty="0" smtClean="0"/>
              <a:t> Какое количество информации было получено?</a:t>
            </a:r>
          </a:p>
          <a:p>
            <a:pPr marL="0" indent="0">
              <a:buNone/>
            </a:pPr>
            <a:r>
              <a:rPr lang="ru-RU" sz="3000" baseline="30000" dirty="0" smtClean="0">
                <a:solidFill>
                  <a:srgbClr val="FF0000"/>
                </a:solidFill>
              </a:rPr>
              <a:t>Решение: </a:t>
            </a:r>
            <a:r>
              <a:rPr lang="ru-RU" sz="4300" dirty="0" smtClean="0">
                <a:solidFill>
                  <a:srgbClr val="0000FF"/>
                </a:solidFill>
              </a:rPr>
              <a:t>16</a:t>
            </a:r>
            <a:r>
              <a:rPr lang="ru-RU" sz="4300" dirty="0" smtClean="0"/>
              <a:t> = 2</a:t>
            </a:r>
            <a:r>
              <a:rPr lang="en-US" sz="4300" baseline="30000" dirty="0" smtClean="0">
                <a:solidFill>
                  <a:schemeClr val="hlink"/>
                </a:solidFill>
              </a:rPr>
              <a:t>i</a:t>
            </a:r>
            <a:r>
              <a:rPr lang="ru-RU" sz="4300" baseline="30000" dirty="0" smtClean="0"/>
              <a:t>                                  </a:t>
            </a:r>
            <a:r>
              <a:rPr lang="en-US" sz="4300" baseline="30000" dirty="0" smtClean="0"/>
              <a:t>i=</a:t>
            </a:r>
            <a:r>
              <a:rPr lang="ru-RU" sz="4300" baseline="30000" dirty="0" smtClean="0"/>
              <a:t>4 бит</a:t>
            </a:r>
            <a:endParaRPr lang="ru-RU" sz="4300" baseline="30000" dirty="0" smtClean="0"/>
          </a:p>
          <a:p>
            <a:pPr marL="0" indent="0">
              <a:buNone/>
            </a:pPr>
            <a:endParaRPr lang="ru-RU" sz="4300" baseline="30000" dirty="0" smtClean="0">
              <a:solidFill>
                <a:srgbClr val="FF0000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2987824" y="5445224"/>
            <a:ext cx="2304256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7917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467157" y="1379265"/>
            <a:ext cx="8280400" cy="6869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45000"/>
              </a:lnSpc>
              <a:spcBef>
                <a:spcPct val="50000"/>
              </a:spcBef>
              <a:defRPr/>
            </a:pP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</a:t>
            </a:r>
            <a:r>
              <a:rPr lang="ru-RU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бит = 1 разряд тока</a:t>
            </a:r>
          </a:p>
          <a:p>
            <a:pPr algn="ctr">
              <a:lnSpc>
                <a:spcPct val="145000"/>
              </a:lnSpc>
              <a:spcBef>
                <a:spcPct val="50000"/>
              </a:spcBef>
              <a:defRPr/>
            </a:pPr>
            <a:r>
              <a:rPr lang="ru-RU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байт = 8 бит </a:t>
            </a:r>
            <a:endParaRPr lang="en-US" sz="2400" dirty="0" smtClean="0">
              <a:solidFill>
                <a:srgbClr val="00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45000"/>
              </a:lnSpc>
              <a:spcBef>
                <a:spcPct val="50000"/>
              </a:spcBef>
              <a:defRPr/>
            </a:pPr>
            <a:r>
              <a:rPr lang="ru-RU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</a:t>
            </a:r>
            <a:r>
              <a:rPr lang="ru-RU" sz="2400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килобайт</a:t>
            </a:r>
            <a:r>
              <a:rPr lang="ru-RU" sz="2400" dirty="0"/>
              <a:t> = 1 Кб = 2</a:t>
            </a:r>
            <a:r>
              <a:rPr lang="ru-RU" sz="2400" baseline="30000" dirty="0"/>
              <a:t>10</a:t>
            </a:r>
            <a:r>
              <a:rPr lang="ru-RU" sz="2400" dirty="0"/>
              <a:t> байт = </a:t>
            </a:r>
            <a:r>
              <a:rPr lang="ru-RU" sz="2400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1024 байт</a:t>
            </a:r>
          </a:p>
          <a:p>
            <a:pPr algn="ctr">
              <a:lnSpc>
                <a:spcPct val="145000"/>
              </a:lnSpc>
              <a:spcBef>
                <a:spcPct val="50000"/>
              </a:spcBef>
              <a:defRPr/>
            </a:pPr>
            <a:r>
              <a:rPr lang="ru-RU" sz="2400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мегабайт</a:t>
            </a:r>
            <a:r>
              <a:rPr lang="ru-RU" sz="2400" dirty="0"/>
              <a:t> = 1 Мб = 2</a:t>
            </a:r>
            <a:r>
              <a:rPr lang="ru-RU" sz="2400" baseline="30000" dirty="0"/>
              <a:t>10</a:t>
            </a:r>
            <a:r>
              <a:rPr lang="ru-RU" sz="2400" dirty="0"/>
              <a:t> Кб = </a:t>
            </a:r>
            <a:r>
              <a:rPr lang="ru-RU" sz="2400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1024 Кб</a:t>
            </a:r>
          </a:p>
          <a:p>
            <a:pPr algn="ctr">
              <a:lnSpc>
                <a:spcPct val="145000"/>
              </a:lnSpc>
              <a:spcBef>
                <a:spcPct val="50000"/>
              </a:spcBef>
              <a:defRPr/>
            </a:pPr>
            <a:r>
              <a:rPr lang="ru-RU" sz="2400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гигабайт</a:t>
            </a:r>
            <a:r>
              <a:rPr lang="ru-RU" sz="2400" dirty="0"/>
              <a:t> = 1 Гб = 2</a:t>
            </a:r>
            <a:r>
              <a:rPr lang="ru-RU" sz="2400" baseline="30000" dirty="0"/>
              <a:t>10</a:t>
            </a:r>
            <a:r>
              <a:rPr lang="ru-RU" sz="2400" dirty="0"/>
              <a:t> Мб = </a:t>
            </a:r>
            <a:r>
              <a:rPr lang="ru-RU" sz="2400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1024 </a:t>
            </a:r>
            <a:r>
              <a:rPr lang="ru-RU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Мб</a:t>
            </a:r>
          </a:p>
          <a:p>
            <a:pPr algn="ctr">
              <a:lnSpc>
                <a:spcPct val="145000"/>
              </a:lnSpc>
              <a:spcBef>
                <a:spcPct val="50000"/>
              </a:spcBef>
              <a:defRPr/>
            </a:pPr>
            <a:r>
              <a:rPr lang="ru-RU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терабайт(Тбайт, Тб) = </a:t>
            </a:r>
            <a:r>
              <a:rPr lang="ru-RU" sz="2400" dirty="0"/>
              <a:t>2</a:t>
            </a:r>
            <a:r>
              <a:rPr lang="ru-RU" sz="2400" baseline="30000" dirty="0"/>
              <a:t>10</a:t>
            </a:r>
            <a:r>
              <a:rPr lang="ru-RU" sz="2400" dirty="0"/>
              <a:t> </a:t>
            </a:r>
            <a:r>
              <a:rPr lang="ru-RU" sz="2400" dirty="0" smtClean="0"/>
              <a:t>Гб </a:t>
            </a:r>
          </a:p>
          <a:p>
            <a:pPr algn="ctr">
              <a:lnSpc>
                <a:spcPct val="145000"/>
              </a:lnSpc>
              <a:spcBef>
                <a:spcPct val="50000"/>
              </a:spcBef>
              <a:defRPr/>
            </a:pPr>
            <a:r>
              <a:rPr lang="ru-RU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петабайт(Пбайт, Пб) = </a:t>
            </a:r>
            <a:r>
              <a:rPr lang="ru-RU" sz="2400" dirty="0"/>
              <a:t>2</a:t>
            </a:r>
            <a:r>
              <a:rPr lang="ru-RU" sz="2400" baseline="30000" dirty="0"/>
              <a:t>10</a:t>
            </a:r>
            <a:r>
              <a:rPr lang="ru-RU" sz="2400" dirty="0"/>
              <a:t> </a:t>
            </a:r>
            <a:r>
              <a:rPr lang="ru-RU" sz="2400" dirty="0" smtClean="0"/>
              <a:t>Пб </a:t>
            </a:r>
            <a:endParaRPr lang="ru-RU" sz="2400" dirty="0"/>
          </a:p>
          <a:p>
            <a:pPr>
              <a:lnSpc>
                <a:spcPct val="145000"/>
              </a:lnSpc>
              <a:spcBef>
                <a:spcPct val="50000"/>
              </a:spcBef>
              <a:defRPr/>
            </a:pPr>
            <a:endParaRPr lang="en-US" sz="3200" dirty="0" smtClean="0">
              <a:solidFill>
                <a:srgbClr val="00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145000"/>
              </a:lnSpc>
              <a:spcBef>
                <a:spcPct val="50000"/>
              </a:spcBef>
              <a:defRPr/>
            </a:pPr>
            <a:endParaRPr lang="ru-RU" sz="3200" dirty="0">
              <a:solidFill>
                <a:srgbClr val="00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1116013" y="188640"/>
            <a:ext cx="72723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Единицы измерения информационного объёма</a:t>
            </a:r>
          </a:p>
        </p:txBody>
      </p:sp>
    </p:spTree>
    <p:extLst>
      <p:ext uri="{BB962C8B-B14F-4D97-AF65-F5344CB8AC3E}">
        <p14:creationId xmlns:p14="http://schemas.microsoft.com/office/powerpoint/2010/main" val="3406385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2592288"/>
          </a:xfrm>
        </p:spPr>
        <p:txBody>
          <a:bodyPr>
            <a:normAutofit/>
          </a:bodyPr>
          <a:lstStyle/>
          <a:p>
            <a:r>
              <a:rPr lang="kk-KZ" dirty="0" smtClean="0"/>
              <a:t>Конкурс</a:t>
            </a:r>
            <a:br>
              <a:rPr lang="kk-KZ" dirty="0" smtClean="0"/>
            </a:br>
            <a:r>
              <a:rPr lang="kk-KZ" dirty="0" smtClean="0"/>
              <a:t>Инфознайка – 1 ивтр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091"/>
          <a:stretch/>
        </p:blipFill>
        <p:spPr bwMode="auto">
          <a:xfrm>
            <a:off x="2411760" y="2852936"/>
            <a:ext cx="4464496" cy="3333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355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0" y="188640"/>
            <a:ext cx="5554960" cy="640871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Робот-гуманоид </a:t>
            </a:r>
            <a:r>
              <a:rPr lang="ru-RU" dirty="0"/>
              <a:t>QRIO может воспринимать окружающие его предметы и проводить манипуляцию с ними, обладая электронным зрением, возможностью </a:t>
            </a:r>
            <a:r>
              <a:rPr lang="ru-RU" dirty="0" smtClean="0"/>
              <a:t>передвигаться</a:t>
            </a:r>
            <a:r>
              <a:rPr lang="ru-RU" dirty="0"/>
              <a:t>, воспринимать голос человека. Выберите из команд, предложенных для робота ту, которую он не сможет выполнить. </a:t>
            </a:r>
          </a:p>
          <a:p>
            <a:r>
              <a:rPr lang="ru-RU" dirty="0"/>
              <a:t>1) Спустится по лестнице. </a:t>
            </a:r>
            <a:endParaRPr lang="ru-RU" dirty="0" smtClean="0"/>
          </a:p>
          <a:p>
            <a:r>
              <a:rPr lang="ru-RU" dirty="0" smtClean="0"/>
              <a:t>2) Определить источник звука.</a:t>
            </a:r>
          </a:p>
          <a:p>
            <a:r>
              <a:rPr lang="ru-RU" dirty="0" smtClean="0"/>
              <a:t>3</a:t>
            </a:r>
            <a:r>
              <a:rPr lang="ru-RU" dirty="0"/>
              <a:t>) Определить температуру мяча. </a:t>
            </a:r>
          </a:p>
          <a:p>
            <a:r>
              <a:rPr lang="ru-RU" dirty="0" smtClean="0"/>
              <a:t>4</a:t>
            </a:r>
            <a:r>
              <a:rPr lang="ru-RU" dirty="0"/>
              <a:t>) Различить среди многих лиц знакомое лицо. 	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3042702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06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188640"/>
            <a:ext cx="4176464" cy="655272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	Суперкомпьютер </a:t>
            </a:r>
            <a:r>
              <a:rPr lang="ru-RU" dirty="0"/>
              <a:t>«Ломоносов», созданный российскими учеными в 2010 году, признан одним из самых мощных в мире. Такие суперкомпьютеры используют ученые и инженеры в </a:t>
            </a:r>
            <a:r>
              <a:rPr lang="ru-RU" dirty="0" err="1"/>
              <a:t>слож-ных</a:t>
            </a:r>
            <a:r>
              <a:rPr lang="ru-RU" dirty="0"/>
              <a:t> расчетах, например, при проектировании воздействия волн в океане на нефтяные платформы, когда очень важна скорость об-работки операций процессором. Выбери ответ, в котором </a:t>
            </a:r>
            <a:r>
              <a:rPr lang="ru-RU" dirty="0" err="1"/>
              <a:t>пра-вильно</a:t>
            </a:r>
            <a:r>
              <a:rPr lang="ru-RU" dirty="0"/>
              <a:t> указана единица измерения производительности </a:t>
            </a:r>
            <a:r>
              <a:rPr lang="ru-RU" dirty="0" smtClean="0"/>
              <a:t>процессора </a:t>
            </a:r>
            <a:r>
              <a:rPr lang="ru-RU" dirty="0"/>
              <a:t>суперкомпьютера? </a:t>
            </a:r>
          </a:p>
          <a:p>
            <a:pPr marL="514350" indent="-514350">
              <a:buAutoNum type="arabicParenR"/>
            </a:pPr>
            <a:r>
              <a:rPr lang="ru-RU" dirty="0" err="1" smtClean="0"/>
              <a:t>Тметр</a:t>
            </a:r>
            <a:r>
              <a:rPr lang="ru-RU" dirty="0"/>
              <a:t>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dirty="0"/>
              <a:t>) </a:t>
            </a:r>
            <a:r>
              <a:rPr lang="ru-RU" dirty="0" err="1"/>
              <a:t>Тфлопс</a:t>
            </a:r>
            <a:r>
              <a:rPr lang="ru-RU" dirty="0"/>
              <a:t>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dirty="0"/>
              <a:t>) Тбайт;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</a:t>
            </a:r>
            <a:r>
              <a:rPr lang="ru-RU" dirty="0"/>
              <a:t>) </a:t>
            </a:r>
            <a:r>
              <a:rPr lang="ru-RU" dirty="0" err="1"/>
              <a:t>Тватт</a:t>
            </a:r>
            <a:r>
              <a:rPr lang="ru-RU" dirty="0"/>
              <a:t>. 	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268760"/>
            <a:ext cx="424847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866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260648"/>
            <a:ext cx="4211960" cy="5865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Интернет представляет собой: </a:t>
            </a:r>
          </a:p>
          <a:p>
            <a:pPr marL="0" indent="0">
              <a:buNone/>
            </a:pPr>
            <a:r>
              <a:rPr lang="ru-RU" dirty="0"/>
              <a:t>1) объединение одинаковых сетей; </a:t>
            </a:r>
          </a:p>
          <a:p>
            <a:pPr marL="0" indent="0">
              <a:buNone/>
            </a:pPr>
            <a:r>
              <a:rPr lang="ru-RU" dirty="0"/>
              <a:t>2) объединение независимых сетей; </a:t>
            </a:r>
          </a:p>
          <a:p>
            <a:pPr marL="0" indent="0">
              <a:buNone/>
            </a:pPr>
            <a:r>
              <a:rPr lang="ru-RU" dirty="0"/>
              <a:t>3) объединение государственных сетей; </a:t>
            </a:r>
          </a:p>
          <a:p>
            <a:pPr marL="0" indent="0">
              <a:buNone/>
            </a:pPr>
            <a:r>
              <a:rPr lang="ru-RU" dirty="0"/>
              <a:t>4) объединение сетей университетов. 	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4464496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136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212976"/>
            <a:ext cx="8229600" cy="352839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	Троим </a:t>
            </a:r>
            <a:r>
              <a:rPr lang="ru-RU" dirty="0"/>
              <a:t>ребятам поручили помыть машину после поездки в лес. Машину мыть не хотелось, а хотелось поскорее поиграть за компьютером. И все-таки машина была вымыта. Когда родители спросили, кто вымыл машину, то ребята ответили следующим образом: </a:t>
            </a:r>
          </a:p>
          <a:p>
            <a:pPr marL="0" indent="0">
              <a:buNone/>
            </a:pPr>
            <a:r>
              <a:rPr lang="ru-RU" dirty="0"/>
              <a:t>Вася: Это мы с Петей вымыли машину, а Миша не мыл. </a:t>
            </a:r>
          </a:p>
          <a:p>
            <a:pPr marL="0" indent="0">
              <a:buNone/>
            </a:pPr>
            <a:r>
              <a:rPr lang="ru-RU" dirty="0"/>
              <a:t>Петя: Машину не мыл Миша, а мыли я и Вася. </a:t>
            </a:r>
          </a:p>
          <a:p>
            <a:pPr marL="0" indent="0">
              <a:buNone/>
            </a:pPr>
            <a:r>
              <a:rPr lang="ru-RU" dirty="0"/>
              <a:t>Миша: Петя, Вася не мыли, а я мыл. </a:t>
            </a:r>
          </a:p>
          <a:p>
            <a:pPr marL="0" indent="0">
              <a:buNone/>
            </a:pPr>
            <a:r>
              <a:rPr lang="ru-RU" dirty="0"/>
              <a:t>Кто же вымыл машину, если один из мальчиков сказал неправду? </a:t>
            </a:r>
          </a:p>
          <a:p>
            <a:pPr marL="514350" indent="-514350">
              <a:buAutoNum type="arabicParenR"/>
            </a:pPr>
            <a:r>
              <a:rPr lang="ru-RU" dirty="0" smtClean="0"/>
              <a:t>Миша</a:t>
            </a:r>
            <a:r>
              <a:rPr lang="ru-RU" dirty="0"/>
              <a:t>, Вася</a:t>
            </a:r>
            <a:r>
              <a:rPr lang="ru-RU" dirty="0" smtClean="0"/>
              <a:t>;</a:t>
            </a:r>
          </a:p>
          <a:p>
            <a:pPr marL="514350" indent="-514350">
              <a:buAutoNum type="arabicParenR"/>
            </a:pPr>
            <a:r>
              <a:rPr lang="ru-RU" dirty="0" smtClean="0"/>
              <a:t>Вася</a:t>
            </a:r>
            <a:r>
              <a:rPr lang="ru-RU" dirty="0"/>
              <a:t>, Петя; 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Миша</a:t>
            </a:r>
            <a:r>
              <a:rPr lang="ru-RU" dirty="0"/>
              <a:t>; 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4</a:t>
            </a:r>
            <a:r>
              <a:rPr lang="ru-RU" dirty="0"/>
              <a:t>) Вася. 	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8640"/>
            <a:ext cx="4824536" cy="2689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365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032" y="188640"/>
            <a:ext cx="4104456" cy="64087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офисных приложениях создаются файлы документов определенных типов. В представленной таблице приведены наборы иконок приложений и типов файлов. Какой из предложенных типов файлов не должен был оказаться в таблице? 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67" y="1052736"/>
            <a:ext cx="4591950" cy="4136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468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900113" y="333375"/>
            <a:ext cx="777716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 можно измерить количество информации?</a:t>
            </a:r>
          </a:p>
        </p:txBody>
      </p:sp>
      <p:pic>
        <p:nvPicPr>
          <p:cNvPr id="8195" name="Picture 5" descr="j023213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2349500"/>
            <a:ext cx="3702050" cy="379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8610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366838" y="476250"/>
            <a:ext cx="7777162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50000"/>
              </a:spcBef>
            </a:pPr>
            <a:r>
              <a:rPr lang="ru-RU" sz="3200"/>
              <a:t>Для измерения величин существуют эталонные единицы измерения.</a:t>
            </a:r>
          </a:p>
          <a:p>
            <a:pPr eaLnBrk="1" hangingPunct="1">
              <a:spcBef>
                <a:spcPct val="50000"/>
              </a:spcBef>
            </a:pPr>
            <a:endParaRPr lang="ru-RU" sz="3200"/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755650" y="2205038"/>
            <a:ext cx="7777163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u="sng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Например:</a:t>
            </a:r>
          </a:p>
          <a:p>
            <a:pPr>
              <a:spcBef>
                <a:spcPct val="50000"/>
              </a:spcBef>
              <a:buFontTx/>
              <a:buBlip>
                <a:blip r:embed="rId2"/>
              </a:buBlip>
              <a:defRPr/>
            </a:pPr>
            <a:r>
              <a:rPr lang="ru-RU" sz="2400"/>
              <a:t> Расстояние измеряют в миллиметрах, сантиметрах, дециметрах…</a:t>
            </a:r>
          </a:p>
          <a:p>
            <a:pPr>
              <a:spcBef>
                <a:spcPct val="50000"/>
              </a:spcBef>
              <a:buFontTx/>
              <a:buBlip>
                <a:blip r:embed="rId2"/>
              </a:buBlip>
              <a:defRPr/>
            </a:pPr>
            <a:r>
              <a:rPr lang="ru-RU" sz="2400"/>
              <a:t> Массу измеряют в граммах, килограммах, тоннах…</a:t>
            </a:r>
          </a:p>
          <a:p>
            <a:pPr>
              <a:spcBef>
                <a:spcPct val="50000"/>
              </a:spcBef>
              <a:buFontTx/>
              <a:buBlip>
                <a:blip r:embed="rId2"/>
              </a:buBlip>
              <a:defRPr/>
            </a:pPr>
            <a:r>
              <a:rPr lang="ru-RU" sz="2400"/>
              <a:t> Время измеряют в секундах, минутах, сутках, годах… 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250825" y="5300663"/>
            <a:ext cx="864235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Следовательно, для измерения информации должна быть введена своя эталонная единица.</a:t>
            </a:r>
          </a:p>
        </p:txBody>
      </p:sp>
    </p:spTree>
    <p:extLst>
      <p:ext uri="{BB962C8B-B14F-4D97-AF65-F5344CB8AC3E}">
        <p14:creationId xmlns:p14="http://schemas.microsoft.com/office/powerpoint/2010/main" val="3053865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639</Words>
  <Application>Microsoft Office PowerPoint</Application>
  <PresentationFormat>Экран (4:3)</PresentationFormat>
  <Paragraphs>88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Единицы измерения информации</vt:lpstr>
      <vt:lpstr>Конкурс Инфознайка – 1 ивтр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Алфавитный подход к измерению информации</vt:lpstr>
      <vt:lpstr>Алфавитный подход к измерению информации</vt:lpstr>
      <vt:lpstr>Презентация PowerPoint</vt:lpstr>
      <vt:lpstr>Презентация PowerPoint</vt:lpstr>
      <vt:lpstr>Презентация PowerPoint</vt:lpstr>
      <vt:lpstr>Задача</vt:lpstr>
      <vt:lpstr>Содержательный (вероятностный) подход к измерению информации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2012-03-14T04:18:58Z</dcterms:created>
  <dcterms:modified xsi:type="dcterms:W3CDTF">2012-03-14T05:43:00Z</dcterms:modified>
</cp:coreProperties>
</file>