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40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A6D13-79B2-44C1-A0F0-45446B672151}" type="datetimeFigureOut">
              <a:rPr lang="ru-RU" smtClean="0"/>
              <a:t>05.04.2012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2B3A7-ACE6-4EDD-9871-5D58736EE7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4231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A6D13-79B2-44C1-A0F0-45446B672151}" type="datetimeFigureOut">
              <a:rPr lang="ru-RU" smtClean="0"/>
              <a:t>05.04.2012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2B3A7-ACE6-4EDD-9871-5D58736EE7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5902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A6D13-79B2-44C1-A0F0-45446B672151}" type="datetimeFigureOut">
              <a:rPr lang="ru-RU" smtClean="0"/>
              <a:t>05.04.2012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2B3A7-ACE6-4EDD-9871-5D58736EE7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36865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A6D13-79B2-44C1-A0F0-45446B672151}" type="datetimeFigureOut">
              <a:rPr lang="ru-RU" smtClean="0"/>
              <a:t>05.04.2012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2B3A7-ACE6-4EDD-9871-5D58736EE7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8120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A6D13-79B2-44C1-A0F0-45446B672151}" type="datetimeFigureOut">
              <a:rPr lang="ru-RU" smtClean="0"/>
              <a:t>05.04.2012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2B3A7-ACE6-4EDD-9871-5D58736EE7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5137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A6D13-79B2-44C1-A0F0-45446B672151}" type="datetimeFigureOut">
              <a:rPr lang="ru-RU" smtClean="0"/>
              <a:t>05.04.2012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2B3A7-ACE6-4EDD-9871-5D58736EE7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79977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A6D13-79B2-44C1-A0F0-45446B672151}" type="datetimeFigureOut">
              <a:rPr lang="ru-RU" smtClean="0"/>
              <a:t>05.04.2012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2B3A7-ACE6-4EDD-9871-5D58736EE7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0444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A6D13-79B2-44C1-A0F0-45446B672151}" type="datetimeFigureOut">
              <a:rPr lang="ru-RU" smtClean="0"/>
              <a:t>05.04.2012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2B3A7-ACE6-4EDD-9871-5D58736EE7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01870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A6D13-79B2-44C1-A0F0-45446B672151}" type="datetimeFigureOut">
              <a:rPr lang="ru-RU" smtClean="0"/>
              <a:t>05.04.2012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2B3A7-ACE6-4EDD-9871-5D58736EE7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1151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A6D13-79B2-44C1-A0F0-45446B672151}" type="datetimeFigureOut">
              <a:rPr lang="ru-RU" smtClean="0"/>
              <a:t>05.04.2012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2B3A7-ACE6-4EDD-9871-5D58736EE7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1663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A6D13-79B2-44C1-A0F0-45446B672151}" type="datetimeFigureOut">
              <a:rPr lang="ru-RU" smtClean="0"/>
              <a:t>05.04.2012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2B3A7-ACE6-4EDD-9871-5D58736EE7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2696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8A6D13-79B2-44C1-A0F0-45446B672151}" type="datetimeFigureOut">
              <a:rPr lang="ru-RU" smtClean="0"/>
              <a:t>05.04.2012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C2B3A7-ACE6-4EDD-9871-5D58736EE7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0889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Домашнее задание и самостоятельная работа учащихся по информатике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314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/>
              <a:t>При организации домашних заданий следует выполнять следующие </a:t>
            </a:r>
            <a:r>
              <a:rPr lang="ru-RU" sz="3600" dirty="0" smtClean="0"/>
              <a:t>требования</a:t>
            </a:r>
            <a:r>
              <a:rPr lang="ru-RU" sz="3600" dirty="0"/>
              <a:t>:</a:t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sz="3400" dirty="0"/>
              <a:t>задание должно быть понятно каждому ученику, т.е. все учащиеся должны точно знать, что делать и как делать (ясность задания);</a:t>
            </a:r>
          </a:p>
          <a:p>
            <a:pPr marL="0" indent="0" algn="just">
              <a:buNone/>
            </a:pPr>
            <a:r>
              <a:rPr lang="ru-RU" sz="3400" dirty="0"/>
              <a:t>• задание должно носить характер вопроса, посильного для самостоятельного решения. Задания не достигают цели, если к ним не дан соответствующий инструктаж или, наоборот, они чрезвычайно «разжёваны» (должны иметь проблемный характер);</a:t>
            </a:r>
          </a:p>
          <a:p>
            <a:pPr marL="0" indent="0" algn="just">
              <a:buNone/>
            </a:pPr>
            <a:r>
              <a:rPr lang="ru-RU" sz="3400" dirty="0"/>
              <a:t>• задание должно предопределять его проверку. При помощи контроля учи­тель воспитывает у учащихся старательность, исполнительность и аккурат­ность в работе (установка на контроль);</a:t>
            </a:r>
          </a:p>
          <a:p>
            <a:pPr marL="0" indent="0" algn="just">
              <a:buNone/>
            </a:pPr>
            <a:r>
              <a:rPr lang="ru-RU" sz="3400" dirty="0"/>
              <a:t>• задание на дом может быть фронтальным, дифференцированным и индиви­дуальным, но всегда с учетом особенностей класса (установка на индивидуа­лизацию заданий);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4912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При организации домашних заданий следует выполнять следующие требования: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772816"/>
            <a:ext cx="8435280" cy="468052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/>
              <a:t>• задание по предмету должно быть строго регламентировано и согласовано с заданиями по другим предметам (учет объема заданий);</a:t>
            </a:r>
          </a:p>
          <a:p>
            <a:pPr marL="0" indent="0">
              <a:buNone/>
            </a:pPr>
            <a:r>
              <a:rPr lang="ru-RU" dirty="0"/>
              <a:t>• задание не должно быть однообразным и однотипным. В заданиях должны встречаться нестандартные вопросы, вопросы для предварительного обдумы­вания, наблюдений (разнообразие заданий);</a:t>
            </a:r>
          </a:p>
          <a:p>
            <a:pPr marL="0" indent="0">
              <a:buNone/>
            </a:pPr>
            <a:r>
              <a:rPr lang="ru-RU" dirty="0"/>
              <a:t>• задание должно ориентировать учащихся на самостоятельный поиск реше­ний, на использование полученных ранее знаний и навыков в новых условиях (развитие самостоятельности);</a:t>
            </a:r>
          </a:p>
          <a:p>
            <a:pPr marL="0" indent="0">
              <a:buNone/>
            </a:pPr>
            <a:r>
              <a:rPr lang="ru-RU" dirty="0"/>
              <a:t>• в задания должны вводиться вопросы для повторения основных разделов программы (установка на повторение пройденного);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0506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При организации домашних заданий следует выполнять следующие требования: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950196"/>
            <a:ext cx="8435280" cy="4896544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dirty="0"/>
              <a:t>• </a:t>
            </a:r>
            <a:r>
              <a:rPr lang="ru-RU" sz="3800" dirty="0"/>
              <a:t>каждое задание должно иметь трудность, но быть посильным для учащихся. Эту трудность они могут преодолеть при максимальном использовании всех своих способностей и умений (установка на преодоление трудностей уче­ния);</a:t>
            </a:r>
          </a:p>
          <a:p>
            <a:pPr marL="0" indent="0">
              <a:buNone/>
            </a:pPr>
            <a:r>
              <a:rPr lang="ru-RU" sz="3800" dirty="0"/>
              <a:t>• задания должны включать в себя вопросы, требующие от ученика умений сравнивать, анализировать, обобщать, классифицировать, устанавливать причинно-следственные связи, формулировать выводы, применять усвоен­ные знания в новых ситуациях и т. п. (установка на развитие мышления);</a:t>
            </a:r>
          </a:p>
          <a:p>
            <a:pPr marL="0" indent="0">
              <a:buNone/>
            </a:pPr>
            <a:r>
              <a:rPr lang="ru-RU" sz="3800" dirty="0"/>
              <a:t>• проверить выполнение домашнего задания – значит установить факт его вы­полнения, правильность выполнения, качество (как по содержанию, так и по форме), выявить самостоятельность выполнения, определить приёмы, ис­пользованные учащимися при самостоятельной работе дома, в конечном счете определить подготовленность учащихся к усвоению нового материала. </a:t>
            </a:r>
            <a:endParaRPr lang="ru-RU" sz="3800" dirty="0"/>
          </a:p>
        </p:txBody>
      </p:sp>
    </p:spTree>
    <p:extLst>
      <p:ext uri="{BB962C8B-B14F-4D97-AF65-F5344CB8AC3E}">
        <p14:creationId xmlns:p14="http://schemas.microsoft.com/office/powerpoint/2010/main" val="261166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>
            <a:normAutofit fontScale="90000"/>
          </a:bodyPr>
          <a:lstStyle/>
          <a:p>
            <a:r>
              <a:rPr lang="ru-RU" dirty="0"/>
              <a:t>формирование у учащихся самостоятельности </a:t>
            </a:r>
            <a:r>
              <a:rPr lang="ru-RU" dirty="0" smtClean="0"/>
              <a:t>на уроках информатики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4800" b="1" dirty="0" smtClean="0"/>
              <a:t>цель:</a:t>
            </a:r>
          </a:p>
          <a:p>
            <a:pPr marL="0" indent="0">
              <a:buNone/>
            </a:pPr>
            <a:r>
              <a:rPr lang="ru-RU" dirty="0"/>
              <a:t>1)	доведение учащихся до обязательного уровня подготовки и создание условий для усвоения учебного материала на более высоких уровнях;</a:t>
            </a:r>
          </a:p>
          <a:p>
            <a:pPr marL="0" indent="0">
              <a:buNone/>
            </a:pPr>
            <a:r>
              <a:rPr lang="ru-RU" dirty="0"/>
              <a:t>2)	воспитание самостоятельности и творческой активности, учащихся в приобретении знаний, а также умений и навыков применения этих знаний в конкретных условиях, в процессе обучения информатике.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392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формирование у учащихся самостоятельности на уроках информатики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sz="4000" b="1" dirty="0"/>
              <a:t>задачи</a:t>
            </a:r>
            <a:r>
              <a:rPr lang="ru-RU" sz="4000" b="1" dirty="0" smtClean="0"/>
              <a:t>:</a:t>
            </a:r>
          </a:p>
          <a:p>
            <a:pPr marL="0" lvl="0" indent="0">
              <a:buNone/>
            </a:pPr>
            <a:r>
              <a:rPr lang="ru-RU" sz="4400" dirty="0"/>
              <a:t>формирование у  учащихся необходимых умений и навыков самостоятельной учебной деятельности;</a:t>
            </a:r>
          </a:p>
          <a:p>
            <a:pPr marL="0" lvl="0" indent="0">
              <a:buNone/>
            </a:pPr>
            <a:r>
              <a:rPr lang="ru-RU" sz="4400" dirty="0"/>
              <a:t>выявление склонностей и способностей учащихся;</a:t>
            </a:r>
          </a:p>
          <a:p>
            <a:pPr marL="0" lvl="0" indent="0">
              <a:buNone/>
            </a:pPr>
            <a:r>
              <a:rPr lang="ru-RU" sz="4400" dirty="0"/>
              <a:t>обучение каждого ребенка на уровне его возможностей и способностей;</a:t>
            </a:r>
          </a:p>
          <a:p>
            <a:pPr marL="0" lvl="0" indent="0">
              <a:buNone/>
            </a:pPr>
            <a:r>
              <a:rPr lang="ru-RU" sz="4400" dirty="0"/>
              <a:t>организация совместной деятельности, обеспечивающей комфортность участников обучения, способствующей культурно-интеллектуальному развитию учащихся;</a:t>
            </a:r>
          </a:p>
          <a:p>
            <a:pPr marL="0" lvl="0" indent="0">
              <a:buNone/>
            </a:pPr>
            <a:r>
              <a:rPr lang="ru-RU" sz="4400" dirty="0"/>
              <a:t>развитие мыслительной и творческой активности учащихся;</a:t>
            </a:r>
          </a:p>
          <a:p>
            <a:pPr marL="0" lvl="0" indent="0">
              <a:buNone/>
            </a:pPr>
            <a:r>
              <a:rPr lang="ru-RU" sz="4400" dirty="0"/>
              <a:t>формирование личностных качеств: самостоятельность, </a:t>
            </a:r>
            <a:r>
              <a:rPr lang="ru-RU" sz="4400" dirty="0" smtClean="0"/>
              <a:t>трудолюбие; развитие </a:t>
            </a:r>
            <a:r>
              <a:rPr lang="ru-RU" sz="4400" dirty="0"/>
              <a:t>интереса к предмету.</a:t>
            </a:r>
          </a:p>
          <a:p>
            <a:pPr marL="0" indent="0">
              <a:buNone/>
            </a:pPr>
            <a:endParaRPr lang="ru-RU" sz="4400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9967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формы обучения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err="1"/>
              <a:t>Общеклассные</a:t>
            </a:r>
            <a:r>
              <a:rPr lang="ru-RU" dirty="0"/>
              <a:t> формы организации занятий: урок, конференция, семинар, лекция, собеседование, консультация, лабораторно-практическая работа, программное обучение, зачетный урок.</a:t>
            </a:r>
          </a:p>
          <a:p>
            <a:pPr marL="0" indent="0">
              <a:buNone/>
            </a:pPr>
            <a:r>
              <a:rPr lang="ru-RU" dirty="0"/>
              <a:t>∆	Групповые формы обучения: групповая работа на уроке, групповой  лабораторный практикум, групповые творческие работы.</a:t>
            </a:r>
          </a:p>
          <a:p>
            <a:pPr marL="0" indent="0">
              <a:buNone/>
            </a:pPr>
            <a:r>
              <a:rPr lang="ru-RU" dirty="0"/>
              <a:t>∆	Индивидуальные формы работы в классе и дома: работа с литературой или электронными источниками информации, письменные упражнения, выполнение индивидуальных заданий по программированию или информационным технологиям за компьютером, работа с обучающими программами за компьютером.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2105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методы обучения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Применяю следующие методы обучения.</a:t>
            </a:r>
          </a:p>
          <a:p>
            <a:r>
              <a:rPr lang="ru-RU" dirty="0"/>
              <a:t>	Словесные: лекция, рассказ, беседа.</a:t>
            </a:r>
          </a:p>
          <a:p>
            <a:r>
              <a:rPr lang="ru-RU" dirty="0"/>
              <a:t>	Наглядные: иллюстрации, демонстрации как обычные,  так и компьютерные</a:t>
            </a:r>
          </a:p>
          <a:p>
            <a:r>
              <a:rPr lang="ru-RU" dirty="0"/>
              <a:t>	Практические: выполнение лабораторно-практических  работ, самостоятельная работа со справочниками и литературой (обычной и электронной), самостоятельные письменные упражнения, самостоятельная работа за компьютером.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7122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5256584"/>
          </a:xfrm>
        </p:spPr>
        <p:txBody>
          <a:bodyPr>
            <a:normAutofit/>
          </a:bodyPr>
          <a:lstStyle/>
          <a:p>
            <a:r>
              <a:rPr lang="ru-RU" b="1" i="1" dirty="0" smtClean="0"/>
              <a:t>Домашняя </a:t>
            </a:r>
            <a:r>
              <a:rPr lang="ru-RU" b="1" i="1" dirty="0"/>
              <a:t>работа</a:t>
            </a:r>
            <a:r>
              <a:rPr lang="ru-RU" b="1" dirty="0"/>
              <a:t> учащихся является </a:t>
            </a:r>
            <a:r>
              <a:rPr lang="ru-RU" b="1" dirty="0" smtClean="0"/>
              <a:t>важнейшим </a:t>
            </a:r>
            <a:r>
              <a:rPr lang="ru-RU" b="1" i="1" dirty="0" smtClean="0"/>
              <a:t>средством </a:t>
            </a:r>
            <a:r>
              <a:rPr lang="ru-RU" b="1" i="1" dirty="0"/>
              <a:t>углуб­лённого усвоения и закрепления знаний, умений и</a:t>
            </a:r>
            <a:r>
              <a:rPr lang="ru-RU" b="1" dirty="0"/>
              <a:t> </a:t>
            </a:r>
            <a:r>
              <a:rPr lang="ru-RU" b="1" i="1" dirty="0"/>
              <a:t>навыков.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898860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u="sng" dirty="0"/>
              <a:t>формирование </a:t>
            </a:r>
            <a:r>
              <a:rPr lang="ru-RU" sz="4000" b="1" u="sng" dirty="0" smtClean="0"/>
              <a:t>самостоятельности</a:t>
            </a:r>
            <a:r>
              <a:rPr lang="ru-RU" sz="4000" b="1" dirty="0"/>
              <a:t> в учебно-познавательной деятельности – одна из ведущих функ­ций домашней работы.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375877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</a:t>
            </a:r>
            <a:r>
              <a:rPr lang="ru-RU" dirty="0" smtClean="0"/>
              <a:t>иды </a:t>
            </a:r>
            <a:r>
              <a:rPr lang="ru-RU" dirty="0"/>
              <a:t>домашней учебной ра­боты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индивидуальная;</a:t>
            </a:r>
          </a:p>
          <a:p>
            <a:pPr lvl="0"/>
            <a:r>
              <a:rPr lang="ru-RU" dirty="0"/>
              <a:t>групповая;</a:t>
            </a:r>
          </a:p>
          <a:p>
            <a:pPr lvl="0"/>
            <a:r>
              <a:rPr lang="ru-RU" dirty="0"/>
              <a:t>творческая;</a:t>
            </a:r>
          </a:p>
          <a:p>
            <a:pPr lvl="0"/>
            <a:r>
              <a:rPr lang="ru-RU" dirty="0"/>
              <a:t>дифференцированная;</a:t>
            </a:r>
          </a:p>
          <a:p>
            <a:pPr lvl="0"/>
            <a:r>
              <a:rPr lang="ru-RU" dirty="0"/>
              <a:t>одна на весь класс;</a:t>
            </a:r>
          </a:p>
          <a:p>
            <a:pPr lvl="0"/>
            <a:r>
              <a:rPr lang="ru-RU" dirty="0"/>
              <a:t>составление домашней работы для соседа по парте.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0271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Методические рекомендации по организации домашнего задания.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/>
              <a:t>Грамотный подход к объёму, дозировке домашних заданий может в ка­кой-то степени сохранить здоровье учащихся. 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917948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532</Words>
  <Application>Microsoft Office PowerPoint</Application>
  <PresentationFormat>Экран (4:3)</PresentationFormat>
  <Paragraphs>47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Домашнее задание и самостоятельная работа учащихся по информатике</vt:lpstr>
      <vt:lpstr>формирование у учащихся самостоятельности на уроках информатики</vt:lpstr>
      <vt:lpstr>формирование у учащихся самостоятельности на уроках информатики</vt:lpstr>
      <vt:lpstr>формы обучения</vt:lpstr>
      <vt:lpstr>методы обучения</vt:lpstr>
      <vt:lpstr>Домашняя работа учащихся является важнейшим средством углуб­лённого усвоения и закрепления знаний, умений и навыков. </vt:lpstr>
      <vt:lpstr>Презентация PowerPoint</vt:lpstr>
      <vt:lpstr>Виды домашней учебной ра­боты</vt:lpstr>
      <vt:lpstr>Методические рекомендации по организации домашнего задания. </vt:lpstr>
      <vt:lpstr>При организации домашних заданий следует выполнять следующие требования: </vt:lpstr>
      <vt:lpstr>При организации домашних заданий следует выполнять следующие требования: </vt:lpstr>
      <vt:lpstr>При организации домашних заданий следует выполнять следующие требования: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Домашнее задание и самостоятельная работа учащихся по информатике</dc:title>
  <dc:creator>user</dc:creator>
  <cp:lastModifiedBy>user</cp:lastModifiedBy>
  <cp:revision>3</cp:revision>
  <dcterms:created xsi:type="dcterms:W3CDTF">2012-04-05T03:55:17Z</dcterms:created>
  <dcterms:modified xsi:type="dcterms:W3CDTF">2012-04-05T04:31:55Z</dcterms:modified>
</cp:coreProperties>
</file>