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2C8F-EC71-4BE9-9296-F99345E7DF33}" type="datetimeFigureOut">
              <a:rPr lang="ru-RU" smtClean="0"/>
              <a:pPr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1687-2BE6-4639-BD19-7B55AD2D77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01961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2C8F-EC71-4BE9-9296-F99345E7DF33}" type="datetimeFigureOut">
              <a:rPr lang="ru-RU" smtClean="0"/>
              <a:pPr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1687-2BE6-4639-BD19-7B55AD2D77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4128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2C8F-EC71-4BE9-9296-F99345E7DF33}" type="datetimeFigureOut">
              <a:rPr lang="ru-RU" smtClean="0"/>
              <a:pPr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1687-2BE6-4639-BD19-7B55AD2D77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8504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2C8F-EC71-4BE9-9296-F99345E7DF33}" type="datetimeFigureOut">
              <a:rPr lang="ru-RU" smtClean="0"/>
              <a:pPr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1687-2BE6-4639-BD19-7B55AD2D77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40321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2C8F-EC71-4BE9-9296-F99345E7DF33}" type="datetimeFigureOut">
              <a:rPr lang="ru-RU" smtClean="0"/>
              <a:pPr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1687-2BE6-4639-BD19-7B55AD2D77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478832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2C8F-EC71-4BE9-9296-F99345E7DF33}" type="datetimeFigureOut">
              <a:rPr lang="ru-RU" smtClean="0"/>
              <a:pPr/>
              <a:t>15.03.2012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1687-2BE6-4639-BD19-7B55AD2D77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7739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2C8F-EC71-4BE9-9296-F99345E7DF33}" type="datetimeFigureOut">
              <a:rPr lang="ru-RU" smtClean="0"/>
              <a:pPr/>
              <a:t>15.03.2012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1687-2BE6-4639-BD19-7B55AD2D77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881217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2C8F-EC71-4BE9-9296-F99345E7DF33}" type="datetimeFigureOut">
              <a:rPr lang="ru-RU" smtClean="0"/>
              <a:pPr/>
              <a:t>15.03.2012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1687-2BE6-4639-BD19-7B55AD2D77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5564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2C8F-EC71-4BE9-9296-F99345E7DF33}" type="datetimeFigureOut">
              <a:rPr lang="ru-RU" smtClean="0"/>
              <a:pPr/>
              <a:t>15.03.2012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1687-2BE6-4639-BD19-7B55AD2D77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32416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2C8F-EC71-4BE9-9296-F99345E7DF33}" type="datetimeFigureOut">
              <a:rPr lang="ru-RU" smtClean="0"/>
              <a:pPr/>
              <a:t>15.03.2012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1687-2BE6-4639-BD19-7B55AD2D77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40833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212C8F-EC71-4BE9-9296-F99345E7DF33}" type="datetimeFigureOut">
              <a:rPr lang="ru-RU" smtClean="0"/>
              <a:pPr/>
              <a:t>15.03.2012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4F1687-2BE6-4639-BD19-7B55AD2D77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48652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212C8F-EC71-4BE9-9296-F99345E7DF33}" type="datetimeFigureOut">
              <a:rPr lang="ru-RU" smtClean="0"/>
              <a:pPr/>
              <a:t>15.03.2012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4F1687-2BE6-4639-BD19-7B55AD2D77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983834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Требования к учебно – методическому комплексу по информатике для начальных классов. Структуры и виды учебно – </a:t>
            </a:r>
            <a:r>
              <a:rPr lang="ru-RU" dirty="0" smtClean="0"/>
              <a:t>методических комплексов </a:t>
            </a:r>
            <a:r>
              <a:rPr lang="ru-RU" dirty="0"/>
              <a:t>по информатике для начальных классов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582754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Названия и создатели УМК по информатике для начальных классов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«Информатика в играх и задачах» – </a:t>
            </a:r>
            <a:r>
              <a:rPr lang="ru-RU" dirty="0" err="1" smtClean="0"/>
              <a:t>А.В.Горячев</a:t>
            </a:r>
            <a:endParaRPr lang="ru-RU" dirty="0" smtClean="0"/>
          </a:p>
          <a:p>
            <a:r>
              <a:rPr lang="ru-RU" dirty="0" smtClean="0"/>
              <a:t>«</a:t>
            </a:r>
            <a:r>
              <a:rPr lang="ru-RU" dirty="0" err="1"/>
              <a:t>Роботландия</a:t>
            </a:r>
            <a:r>
              <a:rPr lang="ru-RU" dirty="0" smtClean="0"/>
              <a:t>» -  Дуванов</a:t>
            </a:r>
          </a:p>
          <a:p>
            <a:r>
              <a:rPr lang="ru-RU" dirty="0" smtClean="0"/>
              <a:t>«Первые шаги в информатике» – С.Н. Тур, </a:t>
            </a:r>
            <a:r>
              <a:rPr lang="ru-RU" dirty="0" err="1" smtClean="0"/>
              <a:t>Т.П.Бокучаев</a:t>
            </a:r>
            <a:endParaRPr lang="ru-RU" dirty="0" smtClean="0"/>
          </a:p>
          <a:p>
            <a:r>
              <a:rPr lang="ru-RU" dirty="0"/>
              <a:t>«Основы информационной культуры»  Е.К. </a:t>
            </a:r>
            <a:r>
              <a:rPr lang="ru-RU" dirty="0" err="1" smtClean="0"/>
              <a:t>Балапанова</a:t>
            </a:r>
            <a:endParaRPr lang="ru-RU" dirty="0" smtClean="0"/>
          </a:p>
          <a:p>
            <a:r>
              <a:rPr lang="ru-RU" dirty="0"/>
              <a:t>«Путешествие в информатику</a:t>
            </a:r>
            <a:r>
              <a:rPr lang="ru-RU" dirty="0" smtClean="0"/>
              <a:t>»</a:t>
            </a:r>
            <a:r>
              <a:rPr lang="ru-RU" dirty="0"/>
              <a:t> </a:t>
            </a:r>
            <a:r>
              <a:rPr lang="ru-RU" dirty="0" smtClean="0"/>
              <a:t>- Суворова </a:t>
            </a:r>
            <a:r>
              <a:rPr lang="ru-RU" dirty="0"/>
              <a:t>Н.Н., Куликова Т.Н. </a:t>
            </a:r>
            <a:endParaRPr lang="ru-RU" dirty="0" smtClean="0"/>
          </a:p>
          <a:p>
            <a:r>
              <a:rPr lang="ru-RU" dirty="0" smtClean="0"/>
              <a:t>«Мир информатики» - Могилева</a:t>
            </a:r>
          </a:p>
          <a:p>
            <a:r>
              <a:rPr lang="ru-RU" dirty="0"/>
              <a:t>Электронное пособие для изучения курса информатики в начальной школе Семакина И.Г</a:t>
            </a:r>
            <a:r>
              <a:rPr lang="ru-RU" dirty="0" smtClean="0"/>
              <a:t>.</a:t>
            </a:r>
          </a:p>
          <a:p>
            <a:r>
              <a:rPr lang="ru-RU" dirty="0"/>
              <a:t>Электронное пособие для изучения курса информатики в начальной школе </a:t>
            </a:r>
            <a:r>
              <a:rPr lang="ru-RU" dirty="0" err="1"/>
              <a:t>Угриновича</a:t>
            </a:r>
            <a:r>
              <a:rPr lang="ru-RU" dirty="0"/>
              <a:t> </a:t>
            </a:r>
            <a:r>
              <a:rPr lang="ru-RU" dirty="0" err="1"/>
              <a:t>Н.Д.и</a:t>
            </a:r>
            <a:r>
              <a:rPr lang="ru-RU" dirty="0"/>
              <a:t> др.</a:t>
            </a:r>
          </a:p>
        </p:txBody>
      </p:sp>
    </p:spTree>
    <p:extLst>
      <p:ext uri="{BB962C8B-B14F-4D97-AF65-F5344CB8AC3E}">
        <p14:creationId xmlns:p14="http://schemas.microsoft.com/office/powerpoint/2010/main" xmlns="" val="101709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ru-RU" b="1" dirty="0"/>
              <a:t>УЧЕБНО-МЕТОДИЧЕСКОЕ ПОСОБИЕ ПО ИНФОРМАТИКЕ ДЛЯ НАЧАЛЬНЫХ КЛАССОВ Е.К.БАЛАФАНОВА ………… </a:t>
            </a:r>
            <a:endParaRPr lang="ru-RU" b="1" dirty="0" smtClean="0"/>
          </a:p>
          <a:p>
            <a:pPr marL="0" lv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«</a:t>
            </a:r>
            <a:r>
              <a:rPr lang="ru-RU" dirty="0">
                <a:solidFill>
                  <a:srgbClr val="FF0000"/>
                </a:solidFill>
              </a:rPr>
              <a:t>Основы информационной культуры»</a:t>
            </a:r>
          </a:p>
          <a:p>
            <a:pPr marL="0" lvl="0" indent="0">
              <a:buNone/>
            </a:pPr>
            <a:r>
              <a:rPr lang="ru-RU" b="1" dirty="0"/>
              <a:t>В РАБОЧЕЙ ТЕТРАДИ 1 КЛАССА МАТЕРИАЛ РАССЧИТАН НА …………… </a:t>
            </a:r>
            <a:endParaRPr lang="ru-RU" b="1" dirty="0" smtClean="0"/>
          </a:p>
          <a:p>
            <a:pPr marL="0" lv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31 </a:t>
            </a:r>
            <a:r>
              <a:rPr lang="ru-RU" dirty="0">
                <a:solidFill>
                  <a:srgbClr val="FF0000"/>
                </a:solidFill>
              </a:rPr>
              <a:t>учебных занятий</a:t>
            </a:r>
          </a:p>
          <a:p>
            <a:pPr marL="0" lvl="0" indent="0">
              <a:buNone/>
            </a:pPr>
            <a:r>
              <a:rPr lang="ru-RU" b="1" dirty="0"/>
              <a:t>ИНФОРМАЦИЯ, ОБЪЕКТ И ЕГО СВОЙСТВА, МНОЖЕСТВА РАССМАТРИВАЮТСЯ…</a:t>
            </a:r>
            <a:r>
              <a:rPr lang="ru-RU" dirty="0"/>
              <a:t>в 1 классе</a:t>
            </a:r>
          </a:p>
          <a:p>
            <a:pPr marL="0" lvl="0" indent="0">
              <a:buNone/>
            </a:pPr>
            <a:r>
              <a:rPr lang="ru-RU" b="1" dirty="0"/>
              <a:t>РЕАЛИЗАЦИЯ ЦЕЛЕЙ И ЗАДАЧ ОБУЧЕНИЯ И ВОСПИТАНИЯ С ИСПОЛЬЗОВАНИЕМ КОМПЬЮТЕРА </a:t>
            </a:r>
            <a:endParaRPr lang="ru-RU" b="1" dirty="0" smtClean="0"/>
          </a:p>
          <a:p>
            <a:pPr marL="0" lvl="0" indent="0">
              <a:buNone/>
            </a:pPr>
            <a:r>
              <a:rPr lang="ru-RU" b="1" dirty="0" smtClean="0"/>
              <a:t>…………..  </a:t>
            </a:r>
            <a:r>
              <a:rPr lang="ru-RU" dirty="0">
                <a:solidFill>
                  <a:srgbClr val="FF0000"/>
                </a:solidFill>
              </a:rPr>
              <a:t>компьютерное об</a:t>
            </a:r>
            <a:r>
              <a:rPr lang="kk-KZ" dirty="0">
                <a:solidFill>
                  <a:srgbClr val="FF0000"/>
                </a:solidFill>
              </a:rPr>
              <a:t>разование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38678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328592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kk-KZ" b="1" dirty="0"/>
              <a:t>ПРОГРАММНЫЙ КОМПЛЕКС "МИР ИНФОРМАТИКИ" НАЧАЛЬНОГО ЗВЕНА НОСИТ </a:t>
            </a:r>
            <a:r>
              <a:rPr lang="kk-KZ" b="1" dirty="0" smtClean="0"/>
              <a:t>–</a:t>
            </a:r>
            <a:r>
              <a:rPr lang="kk-KZ" dirty="0" smtClean="0"/>
              <a:t> </a:t>
            </a:r>
          </a:p>
          <a:p>
            <a:pPr marL="0" lvl="0" indent="0">
              <a:buNone/>
            </a:pPr>
            <a:r>
              <a:rPr lang="kk-KZ" dirty="0" smtClean="0">
                <a:solidFill>
                  <a:srgbClr val="FF0000"/>
                </a:solidFill>
              </a:rPr>
              <a:t>инновационный </a:t>
            </a:r>
            <a:r>
              <a:rPr lang="kk-KZ" dirty="0">
                <a:solidFill>
                  <a:srgbClr val="FF0000"/>
                </a:solidFill>
              </a:rPr>
              <a:t>характер</a:t>
            </a:r>
            <a:endParaRPr lang="ru-RU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kk-KZ" b="1" dirty="0"/>
              <a:t>ОСНОВНАЯ РУБРИКАЦИЯ КОМПЛЕКСА ОСНОВЫВАЕТСЯ НА </a:t>
            </a:r>
            <a:r>
              <a:rPr lang="kk-KZ" b="1" dirty="0" smtClean="0"/>
              <a:t>–</a:t>
            </a:r>
          </a:p>
          <a:p>
            <a:pPr marL="0" lvl="0" indent="0">
              <a:buNone/>
            </a:pPr>
            <a:r>
              <a:rPr lang="kk-KZ" b="1" dirty="0" smtClean="0"/>
              <a:t> </a:t>
            </a:r>
            <a:r>
              <a:rPr lang="kk-KZ" dirty="0">
                <a:solidFill>
                  <a:srgbClr val="FF0000"/>
                </a:solidFill>
              </a:rPr>
              <a:t>тематическом планировании курса информатики по классам (циклам)</a:t>
            </a:r>
            <a:endParaRPr lang="ru-RU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kk-KZ" b="1" dirty="0"/>
              <a:t>УМК ДЛЯ НАЧАЛЬНЫХ КЛАССОВ ПО ИНФОРМАТИКЕ «МИР ИНФОРМАТИКИ» ИМЕЕТ </a:t>
            </a:r>
            <a:r>
              <a:rPr lang="kk-KZ" b="1" dirty="0" smtClean="0"/>
              <a:t>–</a:t>
            </a:r>
          </a:p>
          <a:p>
            <a:pPr marL="0" lvl="0" indent="0">
              <a:buNone/>
            </a:pPr>
            <a:r>
              <a:rPr lang="kk-KZ" dirty="0" smtClean="0"/>
              <a:t> </a:t>
            </a:r>
            <a:r>
              <a:rPr lang="kk-KZ" dirty="0">
                <a:solidFill>
                  <a:srgbClr val="FF0000"/>
                </a:solidFill>
              </a:rPr>
              <a:t>каталожную расширяемую структуру</a:t>
            </a:r>
            <a:endParaRPr lang="ru-RU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kk-KZ" b="1" dirty="0"/>
              <a:t>ИЗУЧЕНИЕ ЭЛЕКТРОННОГО КУРСА</a:t>
            </a:r>
            <a:r>
              <a:rPr lang="ru-RU" b="1" dirty="0"/>
              <a:t> ПО ИНФОРМАТИКЕ ДЛЯ НАЧАЛЬНЫХ КЛАССОВ </a:t>
            </a:r>
            <a:r>
              <a:rPr lang="kk-KZ" b="1" dirty="0"/>
              <a:t>СЕМАКИНА И.Г. РАССЧИТАН НА</a:t>
            </a:r>
            <a:r>
              <a:rPr lang="ru-RU" b="1" dirty="0"/>
              <a:t>  </a:t>
            </a:r>
            <a:r>
              <a:rPr lang="ru-RU" b="1" dirty="0" smtClean="0"/>
              <a:t>-</a:t>
            </a:r>
          </a:p>
          <a:p>
            <a:pPr marL="0" lvl="0" indent="0">
              <a:buNone/>
            </a:pPr>
            <a:r>
              <a:rPr lang="kk-KZ" dirty="0" smtClean="0">
                <a:solidFill>
                  <a:srgbClr val="FF0000"/>
                </a:solidFill>
              </a:rPr>
              <a:t>4 </a:t>
            </a:r>
            <a:r>
              <a:rPr lang="kk-KZ" dirty="0">
                <a:solidFill>
                  <a:srgbClr val="FF0000"/>
                </a:solidFill>
              </a:rPr>
              <a:t>года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47476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616624"/>
          </a:xfrm>
        </p:spPr>
        <p:txBody>
          <a:bodyPr>
            <a:normAutofit fontScale="55000" lnSpcReduction="20000"/>
          </a:bodyPr>
          <a:lstStyle/>
          <a:p>
            <a:pPr marL="0" lvl="0" indent="0">
              <a:buNone/>
            </a:pPr>
            <a:r>
              <a:rPr lang="ru-RU" b="1" dirty="0"/>
              <a:t>В НАЧАЛЬНЫХ КЛАССАХ ПО ОБЯЗАТЕЛЬНОМУ УРОВНЮ ИЗУЧАЕТСЯ ГРАФИЧЕСКИЙ РЕДАКТОР </a:t>
            </a:r>
            <a:r>
              <a:rPr lang="ru-RU" b="1" dirty="0" smtClean="0"/>
              <a:t>–</a:t>
            </a:r>
            <a:r>
              <a:rPr lang="ru-RU" dirty="0" smtClean="0"/>
              <a:t> </a:t>
            </a:r>
          </a:p>
          <a:p>
            <a:pPr marL="0" lv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Paint</a:t>
            </a:r>
            <a:endParaRPr lang="ru-RU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ru-RU" b="1" dirty="0"/>
              <a:t>ПРИ ИЗУЧЕНИИ ПРОГРАММНОГО ОБЕСПЕЧЕНИЯ КОМПЬЮТЕРА ВНАЧАЛЕ РАССМАТРИВАЕТСЯ- </a:t>
            </a:r>
            <a:endParaRPr lang="ru-RU" b="1" dirty="0" smtClean="0"/>
          </a:p>
          <a:p>
            <a:pPr marL="0" lv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структура </a:t>
            </a:r>
            <a:r>
              <a:rPr lang="ru-RU" dirty="0">
                <a:solidFill>
                  <a:srgbClr val="FF0000"/>
                </a:solidFill>
              </a:rPr>
              <a:t>окна программы</a:t>
            </a:r>
          </a:p>
          <a:p>
            <a:pPr marL="0" lvl="0" indent="0">
              <a:buNone/>
            </a:pPr>
            <a:r>
              <a:rPr lang="ru-RU" b="1" dirty="0"/>
              <a:t>НАЗНАЧЕНИЕ УСТРОЙСТВ ПЕРСОНАЛЬНОГО КОМПЬЮТЕРА РАССМАТРИВАЕТСЯ ПАРАЛЛЕЛЬНО С </a:t>
            </a:r>
            <a:r>
              <a:rPr lang="ru-RU" b="1" dirty="0" smtClean="0"/>
              <a:t>–</a:t>
            </a:r>
            <a:r>
              <a:rPr lang="ru-RU" dirty="0" smtClean="0"/>
              <a:t> </a:t>
            </a:r>
          </a:p>
          <a:p>
            <a:pPr marL="0" lv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аппаратными </a:t>
            </a:r>
            <a:r>
              <a:rPr lang="ru-RU" dirty="0">
                <a:solidFill>
                  <a:srgbClr val="FF0000"/>
                </a:solidFill>
              </a:rPr>
              <a:t>средствами</a:t>
            </a:r>
          </a:p>
          <a:p>
            <a:pPr marL="0" lvl="0" indent="0">
              <a:buNone/>
            </a:pPr>
            <a:r>
              <a:rPr lang="ru-RU" b="1" dirty="0"/>
              <a:t>ОПЕРЕЖАЮЩЕ УСТАНОВКУ И ЗАПУСК ПРОГРАММ С КОМПАКТ-ДИСКА МОЖНО РАССМОТРЕТЬ </a:t>
            </a:r>
            <a:r>
              <a:rPr lang="ru-RU" b="1" dirty="0" smtClean="0"/>
              <a:t>–</a:t>
            </a:r>
          </a:p>
          <a:p>
            <a:pPr marL="0" lvl="0" indent="0">
              <a:buNone/>
            </a:pPr>
            <a:r>
              <a:rPr lang="ru-RU" dirty="0" smtClean="0"/>
              <a:t> </a:t>
            </a:r>
            <a:r>
              <a:rPr lang="ru-RU" dirty="0">
                <a:solidFill>
                  <a:srgbClr val="FF0000"/>
                </a:solidFill>
              </a:rPr>
              <a:t>во всех классах </a:t>
            </a:r>
          </a:p>
          <a:p>
            <a:pPr marL="0" lvl="0" indent="0">
              <a:buNone/>
            </a:pPr>
            <a:r>
              <a:rPr lang="ru-RU" b="1" dirty="0"/>
              <a:t>ПРОГРАММА КАЛЬКУЛЯТОР ИЗУЧАЕТСЯ В </a:t>
            </a:r>
            <a:r>
              <a:rPr lang="ru-RU" b="1" dirty="0" smtClean="0"/>
              <a:t>–</a:t>
            </a:r>
          </a:p>
          <a:p>
            <a:pPr marL="0" lv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2 </a:t>
            </a:r>
            <a:r>
              <a:rPr lang="ru-RU" dirty="0">
                <a:solidFill>
                  <a:srgbClr val="FF0000"/>
                </a:solidFill>
              </a:rPr>
              <a:t>классе</a:t>
            </a:r>
          </a:p>
          <a:p>
            <a:pPr marL="0" lvl="0" indent="0">
              <a:buNone/>
            </a:pPr>
            <a:r>
              <a:rPr lang="ru-RU" b="1" dirty="0"/>
              <a:t>ТЕМЫ «ГЛОБАЛЬНАЯ СЕТЬ. ЭЛЕКТРОННАЯ ПОЧТА» НЕ РАССМАТРИВАЮТСЯ </a:t>
            </a:r>
            <a:r>
              <a:rPr lang="ru-RU" b="1" dirty="0" smtClean="0"/>
              <a:t>–</a:t>
            </a:r>
            <a:r>
              <a:rPr lang="ru-RU" dirty="0" smtClean="0"/>
              <a:t> </a:t>
            </a:r>
          </a:p>
          <a:p>
            <a:pPr marL="0" lv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в </a:t>
            </a:r>
            <a:r>
              <a:rPr lang="ru-RU" dirty="0">
                <a:solidFill>
                  <a:srgbClr val="FF0000"/>
                </a:solidFill>
              </a:rPr>
              <a:t>1 классе</a:t>
            </a:r>
          </a:p>
          <a:p>
            <a:pPr marL="0" lvl="0" indent="0">
              <a:buNone/>
            </a:pPr>
            <a:r>
              <a:rPr lang="kk-KZ" b="1" dirty="0"/>
              <a:t>КОЛИЧЕСТВО ТЕКСТА, ПРЕДНАЗНАЧЕННОГО ДЛЯ ПРОЧТЕНИЯ МИНИМАЛЬНО, ОН ОЗВУЧЕН И СНАБЖЕН ГИПЕРССЫЛКАМИ </a:t>
            </a:r>
            <a:r>
              <a:rPr lang="kk-KZ" b="1" dirty="0" smtClean="0"/>
              <a:t>–</a:t>
            </a:r>
            <a:r>
              <a:rPr lang="kk-KZ" dirty="0" smtClean="0"/>
              <a:t> </a:t>
            </a:r>
          </a:p>
          <a:p>
            <a:pPr marL="0" lvl="0" indent="0">
              <a:buNone/>
            </a:pPr>
            <a:r>
              <a:rPr lang="kk-KZ" dirty="0" smtClean="0">
                <a:solidFill>
                  <a:srgbClr val="FF0000"/>
                </a:solidFill>
              </a:rPr>
              <a:t>на </a:t>
            </a:r>
            <a:r>
              <a:rPr lang="kk-KZ" dirty="0">
                <a:solidFill>
                  <a:srgbClr val="FF0000"/>
                </a:solidFill>
              </a:rPr>
              <a:t>графические иллюстрации</a:t>
            </a:r>
            <a:endParaRPr lang="ru-RU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22085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kk-KZ" b="1" dirty="0"/>
              <a:t>ПРОГРАММНОЕ ОБЕСПЕЧЕНИЕ УМК «ПУТЕШЕСТВИЕ В ИНФОРМАТИКУ», ПРЕДСТАВЛЕННОЕ НА ДИСКЕ, СООТВЕТСВУЕТ </a:t>
            </a:r>
            <a:r>
              <a:rPr lang="kk-KZ" b="1" dirty="0" smtClean="0"/>
              <a:t>– </a:t>
            </a:r>
          </a:p>
          <a:p>
            <a:pPr marL="0" lvl="0" indent="0">
              <a:buNone/>
            </a:pPr>
            <a:r>
              <a:rPr lang="kk-KZ" dirty="0" smtClean="0">
                <a:solidFill>
                  <a:srgbClr val="FF0000"/>
                </a:solidFill>
              </a:rPr>
              <a:t>содержанию </a:t>
            </a:r>
            <a:r>
              <a:rPr lang="kk-KZ" dirty="0">
                <a:solidFill>
                  <a:srgbClr val="FF0000"/>
                </a:solidFill>
              </a:rPr>
              <a:t>всего курса обучения</a:t>
            </a:r>
            <a:endParaRPr lang="ru-RU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kk-KZ" b="1" dirty="0"/>
              <a:t>ПРИОРИТЕТНАЯ ЗАДАЧА ОБУЧЕНИЯ УМК «ПУТЕШЕСТВИЕ В ИНФОРМАТИКУ» НАЧАЛЬНОГО ЗВЕНА </a:t>
            </a:r>
            <a:r>
              <a:rPr lang="kk-KZ" b="1" dirty="0" smtClean="0"/>
              <a:t>–</a:t>
            </a:r>
            <a:r>
              <a:rPr lang="kk-KZ" dirty="0" smtClean="0"/>
              <a:t> </a:t>
            </a:r>
          </a:p>
          <a:p>
            <a:pPr marL="0" lvl="0" indent="0">
              <a:buNone/>
            </a:pPr>
            <a:r>
              <a:rPr lang="kk-KZ" dirty="0" smtClean="0">
                <a:solidFill>
                  <a:srgbClr val="FF0000"/>
                </a:solidFill>
              </a:rPr>
              <a:t>информационное </a:t>
            </a:r>
            <a:r>
              <a:rPr lang="kk-KZ" dirty="0">
                <a:solidFill>
                  <a:srgbClr val="FF0000"/>
                </a:solidFill>
              </a:rPr>
              <a:t>развитие младших школьников</a:t>
            </a:r>
            <a:endParaRPr lang="ru-RU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kk-KZ" b="1" dirty="0"/>
              <a:t>ПРОГРАММНЫЙ КОМПЛЕКС "ПУТЕШЕСТВИЕ В ИНФОРМАТИКУ" ИМЕЕТ </a:t>
            </a:r>
            <a:r>
              <a:rPr lang="kk-KZ" b="1" dirty="0" smtClean="0"/>
              <a:t>–</a:t>
            </a:r>
            <a:r>
              <a:rPr lang="kk-KZ" dirty="0" smtClean="0"/>
              <a:t> </a:t>
            </a:r>
          </a:p>
          <a:p>
            <a:pPr marL="0" lvl="0" indent="0">
              <a:buNone/>
            </a:pPr>
            <a:r>
              <a:rPr lang="kk-KZ" dirty="0" smtClean="0">
                <a:solidFill>
                  <a:srgbClr val="FF0000"/>
                </a:solidFill>
              </a:rPr>
              <a:t>нестандартную </a:t>
            </a:r>
            <a:r>
              <a:rPr lang="kk-KZ" dirty="0">
                <a:solidFill>
                  <a:srgbClr val="FF0000"/>
                </a:solidFill>
              </a:rPr>
              <a:t>форму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16200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ru-RU" b="1" dirty="0"/>
              <a:t>РУКОВОДИТЕЛЬ АВТОРСКОГО КОЛЛЕКТИВА УЧЕБНО-МЕТОДИЧЕСКОГО КОМПЛЕКТА ДЛЯ НАЧАЛЬНЫХ КЛАССОВ «ИНФОРМАТИКА В ИГРАХ И ЗАДАЧАХ» -</a:t>
            </a:r>
            <a:r>
              <a:rPr lang="ru-RU" dirty="0"/>
              <a:t> </a:t>
            </a:r>
            <a:endParaRPr lang="ru-RU" dirty="0" smtClean="0"/>
          </a:p>
          <a:p>
            <a:pPr marL="0" lvl="0" indent="0">
              <a:buNone/>
            </a:pPr>
            <a:r>
              <a:rPr lang="ru-RU" dirty="0" smtClean="0">
                <a:solidFill>
                  <a:srgbClr val="FF0000"/>
                </a:solidFill>
              </a:rPr>
              <a:t>Горячев </a:t>
            </a:r>
            <a:r>
              <a:rPr lang="ru-RU" dirty="0">
                <a:solidFill>
                  <a:srgbClr val="FF0000"/>
                </a:solidFill>
              </a:rPr>
              <a:t>А.В.</a:t>
            </a:r>
          </a:p>
          <a:p>
            <a:pPr marL="0" lvl="0" indent="0">
              <a:buNone/>
            </a:pPr>
            <a:r>
              <a:rPr lang="kk-KZ" b="1" dirty="0"/>
              <a:t>ПРОГРАММНО-МЕТОДИЧЕСКИЙ КОМПЛЕКС «РОБОТЛАНДИЯ ОРИЕНТИРОВАН </a:t>
            </a:r>
            <a:r>
              <a:rPr lang="kk-KZ" b="1" dirty="0" smtClean="0"/>
              <a:t>–</a:t>
            </a:r>
            <a:r>
              <a:rPr lang="kk-KZ" dirty="0" smtClean="0"/>
              <a:t> </a:t>
            </a:r>
          </a:p>
          <a:p>
            <a:pPr marL="0" lvl="0" indent="0">
              <a:buNone/>
            </a:pPr>
            <a:r>
              <a:rPr lang="kk-KZ" dirty="0" smtClean="0">
                <a:solidFill>
                  <a:srgbClr val="FF0000"/>
                </a:solidFill>
              </a:rPr>
              <a:t>на </a:t>
            </a:r>
            <a:r>
              <a:rPr lang="kk-KZ" dirty="0">
                <a:solidFill>
                  <a:srgbClr val="FF0000"/>
                </a:solidFill>
              </a:rPr>
              <a:t>работу детей под руководством учителя</a:t>
            </a:r>
            <a:endParaRPr lang="ru-RU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ru-RU" b="1" dirty="0"/>
              <a:t>АВТОРЫ РАБОТ ПО ИНТЕГРАЦИИ ИНФОРМАТИКИ НАЧАЛЬНОЙ ШКОЛЫ С ДРУГИМИ ПРЕДМЕТАМИ-</a:t>
            </a:r>
            <a:r>
              <a:rPr lang="ru-RU" dirty="0"/>
              <a:t> </a:t>
            </a:r>
            <a:endParaRPr lang="ru-RU" dirty="0" smtClean="0"/>
          </a:p>
          <a:p>
            <a:pPr marL="0" lvl="0" indent="0">
              <a:buNone/>
            </a:pPr>
            <a:r>
              <a:rPr lang="ru-RU" dirty="0" err="1" smtClean="0">
                <a:solidFill>
                  <a:srgbClr val="FF0000"/>
                </a:solidFill>
              </a:rPr>
              <a:t>А.В.Горячев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Л.В.Семенов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4398479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НОК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lvl="0" indent="0">
              <a:buNone/>
            </a:pPr>
            <a:r>
              <a:rPr lang="kk-KZ" b="1" dirty="0"/>
              <a:t>КУРС ИНФОРМАТИКИ ДЛЯ МЛАДШИХ ШКОЛЬНИКОВ «РОБОТЛАНДИЯ» РАССЧИТАН </a:t>
            </a:r>
            <a:r>
              <a:rPr lang="kk-KZ" b="1" dirty="0" smtClean="0"/>
              <a:t>–</a:t>
            </a:r>
            <a:r>
              <a:rPr lang="kk-KZ" dirty="0" smtClean="0"/>
              <a:t> </a:t>
            </a:r>
          </a:p>
          <a:p>
            <a:pPr marL="0" lvl="0" indent="0">
              <a:buNone/>
            </a:pPr>
            <a:r>
              <a:rPr lang="kk-KZ" dirty="0" smtClean="0">
                <a:solidFill>
                  <a:srgbClr val="FF0000"/>
                </a:solidFill>
              </a:rPr>
              <a:t>на </a:t>
            </a:r>
            <a:r>
              <a:rPr lang="kk-KZ" dirty="0">
                <a:solidFill>
                  <a:srgbClr val="FF0000"/>
                </a:solidFill>
              </a:rPr>
              <a:t>2 года по 2 часа в неделю</a:t>
            </a:r>
            <a:endParaRPr lang="ru-RU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kk-KZ" b="1" dirty="0"/>
              <a:t>СОСТАВ ПРОГРАММНО-МЕТОДИЧЕСКОГО КОМПЛЕКСА «РОБОТЛАНДИЯ» -</a:t>
            </a:r>
            <a:r>
              <a:rPr lang="kk-KZ" dirty="0"/>
              <a:t> </a:t>
            </a:r>
            <a:endParaRPr lang="kk-KZ" dirty="0" smtClean="0"/>
          </a:p>
          <a:p>
            <a:pPr marL="0" lvl="0" indent="0">
              <a:buNone/>
            </a:pPr>
            <a:r>
              <a:rPr lang="kk-KZ" dirty="0" smtClean="0">
                <a:solidFill>
                  <a:srgbClr val="FF0000"/>
                </a:solidFill>
              </a:rPr>
              <a:t>книга </a:t>
            </a:r>
            <a:r>
              <a:rPr lang="kk-KZ" dirty="0">
                <a:solidFill>
                  <a:srgbClr val="FF0000"/>
                </a:solidFill>
              </a:rPr>
              <a:t>для школьника, методическое пособие для учителя, набор упражнений и лабораторных работ, компьютерные программы, инструкции по работе с программами</a:t>
            </a:r>
            <a:endParaRPr lang="ru-RU" dirty="0">
              <a:solidFill>
                <a:srgbClr val="FF00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673745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447</Words>
  <Application>Microsoft Office PowerPoint</Application>
  <PresentationFormat>Экран (4:3)</PresentationFormat>
  <Paragraphs>61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Требования к учебно – методическому комплексу по информатике для начальных классов. Структуры и виды учебно – методических комплексов по информатике для начальных классов</vt:lpstr>
      <vt:lpstr>Названия и создатели УМК по информатике для начальных классов</vt:lpstr>
      <vt:lpstr>НОК</vt:lpstr>
      <vt:lpstr>НОК</vt:lpstr>
      <vt:lpstr>НОК</vt:lpstr>
      <vt:lpstr>НОК</vt:lpstr>
      <vt:lpstr>НОК</vt:lpstr>
      <vt:lpstr>НОК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учебно – методическому комплексу по информатике для начальных классов. Структуры и виды учебно – методическому комплексу по информатике для начальных классов</dc:title>
  <dc:creator>user</dc:creator>
  <cp:lastModifiedBy>Admin</cp:lastModifiedBy>
  <cp:revision>7</cp:revision>
  <dcterms:created xsi:type="dcterms:W3CDTF">2012-03-14T05:47:12Z</dcterms:created>
  <dcterms:modified xsi:type="dcterms:W3CDTF">2012-03-15T13:57:32Z</dcterms:modified>
</cp:coreProperties>
</file>