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4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B93D-63D0-4EB7-99EB-CE8CDE28977C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9E9EB-01E8-4729-BF1C-92D83BA083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Объектно</a:t>
            </a:r>
            <a:r>
              <a:rPr lang="ru-RU" dirty="0"/>
              <a:t> – ориентированное программирование </a:t>
            </a:r>
            <a:r>
              <a:rPr lang="en-US" b="1" dirty="0" smtClean="0"/>
              <a:t>Visual </a:t>
            </a:r>
            <a:r>
              <a:rPr lang="ru-RU" b="1" dirty="0" smtClean="0"/>
              <a:t>В</a:t>
            </a:r>
            <a:r>
              <a:rPr lang="en-US" b="1" dirty="0" err="1" smtClean="0"/>
              <a:t>asic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71678"/>
            <a:ext cx="8286808" cy="450059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одразумевает  </a:t>
            </a:r>
            <a:r>
              <a:rPr lang="ru-RU" dirty="0">
                <a:solidFill>
                  <a:schemeClr val="tx1"/>
                </a:solidFill>
              </a:rPr>
              <a:t>модель построения системы как совокупности объектов, из которых, как из кирпичиков, создается единый проект (программа ). </a:t>
            </a:r>
            <a:r>
              <a:rPr lang="ru-RU" dirty="0" err="1">
                <a:solidFill>
                  <a:schemeClr val="tx1"/>
                </a:solidFill>
              </a:rPr>
              <a:t>Объектно</a:t>
            </a:r>
            <a:r>
              <a:rPr lang="ru-RU" dirty="0">
                <a:solidFill>
                  <a:schemeClr val="tx1"/>
                </a:solidFill>
              </a:rPr>
              <a:t> – ориентированный подход к проектированию основан на выделении классов объектов, установлении характерных свойств объектов и методов их обработки.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ru-RU" dirty="0"/>
              <a:t>Однако правилом хорошего тона считается все-таки объявление переменной в начале </a:t>
            </a:r>
            <a:r>
              <a:rPr lang="ru-RU" dirty="0" smtClean="0"/>
              <a:t>процедуры!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– Dim </a:t>
            </a:r>
            <a:r>
              <a:rPr lang="en-GB" dirty="0" smtClean="0"/>
              <a:t>Name</a:t>
            </a:r>
            <a:r>
              <a:rPr lang="ru-RU" dirty="0" smtClean="0"/>
              <a:t>1</a:t>
            </a:r>
            <a:r>
              <a:rPr lang="en-GB" dirty="0" smtClean="0"/>
              <a:t> As Type</a:t>
            </a:r>
            <a:r>
              <a:rPr lang="ru-RU" dirty="0" smtClean="0"/>
              <a:t>2</a:t>
            </a:r>
            <a:r>
              <a:rPr lang="en-GB" dirty="0" smtClean="0"/>
              <a:t> ,</a:t>
            </a:r>
            <a:r>
              <a:rPr lang="ru-RU" dirty="0"/>
              <a:t> </a:t>
            </a:r>
            <a:r>
              <a:rPr lang="en-GB" dirty="0" smtClean="0"/>
              <a:t>Name 2</a:t>
            </a:r>
            <a:r>
              <a:rPr lang="ru-RU" dirty="0" smtClean="0"/>
              <a:t> </a:t>
            </a:r>
            <a:r>
              <a:rPr lang="en-GB" dirty="0" smtClean="0"/>
              <a:t>As </a:t>
            </a:r>
            <a:r>
              <a:rPr lang="en-GB" dirty="0" err="1"/>
              <a:t>VarType</a:t>
            </a:r>
            <a:r>
              <a:rPr lang="en-GB" dirty="0"/>
              <a:t> </a:t>
            </a:r>
            <a:r>
              <a:rPr lang="en-GB" dirty="0" smtClean="0"/>
              <a:t>2</a:t>
            </a:r>
            <a:endParaRPr lang="ru-RU" dirty="0"/>
          </a:p>
          <a:p>
            <a:r>
              <a:rPr lang="en-GB" dirty="0"/>
              <a:t>– Private </a:t>
            </a:r>
            <a:r>
              <a:rPr lang="en-GB" dirty="0" smtClean="0"/>
              <a:t>Name</a:t>
            </a:r>
            <a:r>
              <a:rPr lang="ru-RU" dirty="0" smtClean="0"/>
              <a:t>1</a:t>
            </a:r>
            <a:r>
              <a:rPr lang="en-GB" dirty="0" smtClean="0"/>
              <a:t> As Type</a:t>
            </a:r>
            <a:r>
              <a:rPr lang="ru-RU" dirty="0" smtClean="0"/>
              <a:t>2</a:t>
            </a:r>
            <a:r>
              <a:rPr lang="en-GB" dirty="0" smtClean="0"/>
              <a:t> ,</a:t>
            </a:r>
            <a:r>
              <a:rPr lang="ru-RU" dirty="0" smtClean="0"/>
              <a:t> </a:t>
            </a:r>
            <a:r>
              <a:rPr lang="en-GB" dirty="0" smtClean="0"/>
              <a:t>Name 2</a:t>
            </a:r>
            <a:r>
              <a:rPr lang="ru-RU" dirty="0" smtClean="0"/>
              <a:t> </a:t>
            </a:r>
            <a:r>
              <a:rPr lang="en-GB" dirty="0" smtClean="0"/>
              <a:t>As </a:t>
            </a:r>
            <a:r>
              <a:rPr lang="en-GB" dirty="0" err="1" smtClean="0"/>
              <a:t>VarType</a:t>
            </a:r>
            <a:r>
              <a:rPr lang="en-GB" dirty="0" smtClean="0"/>
              <a:t> 2</a:t>
            </a:r>
            <a:endParaRPr lang="ru-RU" dirty="0"/>
          </a:p>
          <a:p>
            <a:r>
              <a:rPr lang="en-GB" dirty="0"/>
              <a:t>– Static </a:t>
            </a:r>
            <a:r>
              <a:rPr lang="en-GB" dirty="0" smtClean="0"/>
              <a:t>Name</a:t>
            </a:r>
            <a:r>
              <a:rPr lang="ru-RU" dirty="0" smtClean="0"/>
              <a:t>1</a:t>
            </a:r>
            <a:r>
              <a:rPr lang="en-GB" dirty="0" smtClean="0"/>
              <a:t> As Type</a:t>
            </a:r>
            <a:r>
              <a:rPr lang="ru-RU" dirty="0" smtClean="0"/>
              <a:t>2</a:t>
            </a:r>
            <a:r>
              <a:rPr lang="en-GB" dirty="0" smtClean="0"/>
              <a:t> ,</a:t>
            </a:r>
            <a:r>
              <a:rPr lang="ru-RU" dirty="0" smtClean="0"/>
              <a:t> </a:t>
            </a:r>
            <a:r>
              <a:rPr lang="en-GB" dirty="0" smtClean="0"/>
              <a:t>Name 2</a:t>
            </a:r>
            <a:r>
              <a:rPr lang="ru-RU" dirty="0" smtClean="0"/>
              <a:t> </a:t>
            </a:r>
            <a:r>
              <a:rPr lang="en-GB" dirty="0" smtClean="0"/>
              <a:t>As </a:t>
            </a:r>
            <a:r>
              <a:rPr lang="en-GB" dirty="0" err="1" smtClean="0"/>
              <a:t>VarType</a:t>
            </a:r>
            <a:r>
              <a:rPr lang="en-GB" dirty="0" smtClean="0"/>
              <a:t> 2</a:t>
            </a:r>
            <a:endParaRPr lang="ru-RU" dirty="0"/>
          </a:p>
          <a:p>
            <a:r>
              <a:rPr lang="en-GB" dirty="0"/>
              <a:t>– Public </a:t>
            </a:r>
            <a:r>
              <a:rPr lang="en-GB" dirty="0" smtClean="0"/>
              <a:t>Name</a:t>
            </a:r>
            <a:r>
              <a:rPr lang="ru-RU" dirty="0" smtClean="0"/>
              <a:t>1</a:t>
            </a:r>
            <a:r>
              <a:rPr lang="en-GB" dirty="0" smtClean="0"/>
              <a:t> As Type</a:t>
            </a:r>
            <a:r>
              <a:rPr lang="ru-RU" dirty="0" smtClean="0"/>
              <a:t>2</a:t>
            </a:r>
            <a:r>
              <a:rPr lang="en-GB" dirty="0" smtClean="0"/>
              <a:t> ,</a:t>
            </a:r>
            <a:r>
              <a:rPr lang="ru-RU" dirty="0" smtClean="0"/>
              <a:t> </a:t>
            </a:r>
            <a:r>
              <a:rPr lang="en-GB" dirty="0" smtClean="0"/>
              <a:t>Name 2</a:t>
            </a:r>
            <a:r>
              <a:rPr lang="ru-RU" dirty="0" smtClean="0"/>
              <a:t> </a:t>
            </a:r>
            <a:r>
              <a:rPr lang="en-GB" dirty="0" smtClean="0"/>
              <a:t>As </a:t>
            </a:r>
            <a:r>
              <a:rPr lang="en-GB" dirty="0" err="1" smtClean="0"/>
              <a:t>VarType</a:t>
            </a:r>
            <a:r>
              <a:rPr lang="en-GB" dirty="0" smtClean="0"/>
              <a:t> 2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Где:  </a:t>
            </a:r>
            <a:r>
              <a:rPr lang="en-GB" dirty="0" smtClean="0"/>
              <a:t>Name</a:t>
            </a:r>
            <a:r>
              <a:rPr lang="ru-RU" dirty="0" smtClean="0"/>
              <a:t> </a:t>
            </a:r>
            <a:r>
              <a:rPr lang="ru-RU" dirty="0"/>
              <a:t>– имя переменной,</a:t>
            </a:r>
          </a:p>
          <a:p>
            <a:pPr algn="ctr"/>
            <a:r>
              <a:rPr lang="en-GB" dirty="0" smtClean="0"/>
              <a:t>Type</a:t>
            </a:r>
            <a:r>
              <a:rPr lang="ru-RU" dirty="0" smtClean="0"/>
              <a:t> </a:t>
            </a:r>
            <a:r>
              <a:rPr lang="ru-RU" dirty="0"/>
              <a:t>– тип переменной.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Выражения и </a:t>
            </a:r>
            <a:r>
              <a:rPr lang="ru-RU" b="1" dirty="0" smtClean="0"/>
              <a:t>операции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en-GB" dirty="0"/>
              <a:t>Visual Basic</a:t>
            </a:r>
            <a:r>
              <a:rPr lang="ru-RU" dirty="0"/>
              <a:t> существуют 4 категории операции:</a:t>
            </a:r>
          </a:p>
          <a:p>
            <a:r>
              <a:rPr lang="ru-RU" dirty="0"/>
              <a:t>1. Арифметические.</a:t>
            </a:r>
          </a:p>
          <a:p>
            <a:r>
              <a:rPr lang="ru-RU" dirty="0"/>
              <a:t>2. Сравнения.</a:t>
            </a:r>
          </a:p>
          <a:p>
            <a:r>
              <a:rPr lang="ru-RU" dirty="0"/>
              <a:t>3. Логические.</a:t>
            </a:r>
          </a:p>
          <a:p>
            <a:r>
              <a:rPr lang="ru-RU" dirty="0"/>
              <a:t>4. Строковые.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Выражения и операции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10"/>
          <a:ext cx="8715436" cy="574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999"/>
                <a:gridCol w="4505437"/>
              </a:tblGrid>
              <a:tr h="557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Операция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Символ оператора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Возведение в степень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^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Отрицание (унарная операция)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–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Умножение, деление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*, /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Целочисленное деление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\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Деление по модулю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mod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Сложение, вычитание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+, –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Конкатенация строк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&amp;</a:t>
                      </a: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Операторы сравнения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=, &lt;&gt;, &lt;, &gt;, &lt;=, &gt;=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Логические операторы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Not, And, Or,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Xor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Eqv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</a:rPr>
                        <a:t>Lmp</a:t>
                      </a: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, Like, Is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Операторы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Оператор присваивания.</a:t>
            </a:r>
            <a:endParaRPr lang="ru-RU" dirty="0"/>
          </a:p>
          <a:p>
            <a:r>
              <a:rPr lang="ru-RU" dirty="0"/>
              <a:t>Формат оператора:</a:t>
            </a:r>
          </a:p>
          <a:p>
            <a:r>
              <a:rPr lang="en-GB" dirty="0"/>
              <a:t>V</a:t>
            </a:r>
            <a:r>
              <a:rPr lang="ru-RU" dirty="0"/>
              <a:t> = &lt;выражение&gt;, </a:t>
            </a:r>
          </a:p>
          <a:p>
            <a:r>
              <a:rPr lang="ru-RU" dirty="0"/>
              <a:t>где </a:t>
            </a:r>
            <a:r>
              <a:rPr lang="en-GB" dirty="0"/>
              <a:t>V</a:t>
            </a:r>
            <a:r>
              <a:rPr lang="ru-RU" dirty="0"/>
              <a:t> – переменная; </a:t>
            </a:r>
          </a:p>
          <a:p>
            <a:r>
              <a:rPr lang="ru-RU" dirty="0"/>
              <a:t>&lt;выражение&gt; – </a:t>
            </a:r>
            <a:r>
              <a:rPr lang="ru-RU" dirty="0" err="1"/>
              <a:t>выражение</a:t>
            </a:r>
            <a:r>
              <a:rPr lang="ru-RU" dirty="0"/>
              <a:t> определенной категории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словные операторы: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1). IF…THEN</a:t>
            </a:r>
            <a:endParaRPr lang="ru-RU" dirty="0"/>
          </a:p>
          <a:p>
            <a:r>
              <a:rPr lang="en-US" dirty="0"/>
              <a:t>2). SELECT…END SELECT.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Операторы циклов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1). циклы со счетчиком– </a:t>
            </a:r>
            <a:r>
              <a:rPr lang="en-US" dirty="0"/>
              <a:t>For</a:t>
            </a:r>
            <a:r>
              <a:rPr lang="ru-RU" dirty="0"/>
              <a:t>…</a:t>
            </a:r>
            <a:r>
              <a:rPr lang="en-US" dirty="0"/>
              <a:t>Next</a:t>
            </a:r>
            <a:r>
              <a:rPr lang="ru-RU" dirty="0"/>
              <a:t>;</a:t>
            </a:r>
          </a:p>
          <a:p>
            <a:r>
              <a:rPr lang="ru-RU" dirty="0"/>
              <a:t>2). циклы с условием - </a:t>
            </a:r>
            <a:r>
              <a:rPr lang="en-US" dirty="0"/>
              <a:t>Do</a:t>
            </a:r>
            <a:r>
              <a:rPr lang="ru-RU" dirty="0"/>
              <a:t>…</a:t>
            </a:r>
            <a:r>
              <a:rPr lang="en-US" dirty="0"/>
              <a:t>Loop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Игровая программа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71612"/>
            <a:ext cx="6858016" cy="49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Поместим на форму следующие элементы: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Label</a:t>
            </a:r>
            <a:r>
              <a:rPr lang="ru-RU" dirty="0"/>
              <a:t>1 – свойство </a:t>
            </a:r>
            <a:r>
              <a:rPr lang="en-US" dirty="0"/>
              <a:t>Caption</a:t>
            </a:r>
            <a:r>
              <a:rPr lang="ru-RU" dirty="0"/>
              <a:t>: “ Счастливая семерка “</a:t>
            </a:r>
          </a:p>
          <a:p>
            <a:r>
              <a:rPr lang="en-US" dirty="0"/>
              <a:t>Command</a:t>
            </a:r>
            <a:r>
              <a:rPr lang="ru-RU" dirty="0"/>
              <a:t>1 – свойство </a:t>
            </a:r>
            <a:r>
              <a:rPr lang="en-US" dirty="0"/>
              <a:t>Caption</a:t>
            </a:r>
            <a:r>
              <a:rPr lang="ru-RU" dirty="0"/>
              <a:t>: “ Вращать “</a:t>
            </a:r>
          </a:p>
          <a:p>
            <a:r>
              <a:rPr lang="en-US" dirty="0"/>
              <a:t>Command</a:t>
            </a:r>
            <a:r>
              <a:rPr lang="ru-RU" dirty="0"/>
              <a:t>2 – свойство </a:t>
            </a:r>
            <a:r>
              <a:rPr lang="en-US" dirty="0"/>
              <a:t>Caption</a:t>
            </a:r>
            <a:r>
              <a:rPr lang="ru-RU" dirty="0"/>
              <a:t>: “ Конец “</a:t>
            </a:r>
          </a:p>
          <a:p>
            <a:r>
              <a:rPr lang="ru-RU" dirty="0"/>
              <a:t> </a:t>
            </a:r>
          </a:p>
          <a:p>
            <a:r>
              <a:rPr lang="en-US" dirty="0"/>
              <a:t>Text</a:t>
            </a:r>
            <a:r>
              <a:rPr lang="ru-RU" dirty="0"/>
              <a:t>1 – свойство </a:t>
            </a:r>
            <a:r>
              <a:rPr lang="en-US" dirty="0"/>
              <a:t>Text</a:t>
            </a:r>
            <a:r>
              <a:rPr lang="ru-RU" dirty="0"/>
              <a:t>=0</a:t>
            </a:r>
          </a:p>
          <a:p>
            <a:r>
              <a:rPr lang="en-US" dirty="0"/>
              <a:t>Text</a:t>
            </a:r>
            <a:r>
              <a:rPr lang="ru-RU" dirty="0"/>
              <a:t>2 – свойство </a:t>
            </a:r>
            <a:r>
              <a:rPr lang="en-US" dirty="0"/>
              <a:t>Text</a:t>
            </a:r>
            <a:r>
              <a:rPr lang="ru-RU" dirty="0"/>
              <a:t>=0</a:t>
            </a:r>
          </a:p>
          <a:p>
            <a:r>
              <a:rPr lang="en-US" dirty="0"/>
              <a:t>Text</a:t>
            </a:r>
            <a:r>
              <a:rPr lang="ru-RU" dirty="0"/>
              <a:t>3 – свойство </a:t>
            </a:r>
            <a:r>
              <a:rPr lang="en-US" dirty="0"/>
              <a:t>Text</a:t>
            </a:r>
            <a:r>
              <a:rPr lang="ru-RU" dirty="0"/>
              <a:t>=0</a:t>
            </a:r>
          </a:p>
          <a:p>
            <a:r>
              <a:rPr lang="en-US" dirty="0"/>
              <a:t>Image</a:t>
            </a:r>
            <a:r>
              <a:rPr lang="ru-RU" dirty="0"/>
              <a:t>1 – свойства </a:t>
            </a:r>
            <a:r>
              <a:rPr lang="en-US" dirty="0" err="1"/>
              <a:t>Strech</a:t>
            </a:r>
            <a:r>
              <a:rPr lang="ru-RU" dirty="0"/>
              <a:t>=</a:t>
            </a:r>
            <a:r>
              <a:rPr lang="en-US" dirty="0"/>
              <a:t>true</a:t>
            </a:r>
            <a:r>
              <a:rPr lang="ru-RU" dirty="0"/>
              <a:t>;  </a:t>
            </a:r>
            <a:r>
              <a:rPr lang="en-US" dirty="0"/>
              <a:t>Picture</a:t>
            </a:r>
            <a:r>
              <a:rPr lang="ru-RU" dirty="0"/>
              <a:t>( путь поиска </a:t>
            </a:r>
            <a:r>
              <a:rPr lang="ru-RU" dirty="0" err="1"/>
              <a:t>файла-катинки</a:t>
            </a:r>
            <a:r>
              <a:rPr lang="ru-RU" dirty="0"/>
              <a:t>: Мои </a:t>
            </a:r>
            <a:r>
              <a:rPr lang="ru-RU" dirty="0" err="1"/>
              <a:t>документы\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программного кода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Private Sub Command1_Click()</a:t>
            </a:r>
            <a:endParaRPr lang="ru-RU" dirty="0"/>
          </a:p>
          <a:p>
            <a:r>
              <a:rPr lang="en-US" dirty="0"/>
              <a:t>    Image1.Visible = False         </a:t>
            </a:r>
            <a:endParaRPr lang="ru-RU" dirty="0"/>
          </a:p>
          <a:p>
            <a:r>
              <a:rPr lang="en-US" dirty="0"/>
              <a:t>    Label1.Caption = </a:t>
            </a:r>
            <a:r>
              <a:rPr lang="en-US" dirty="0" err="1"/>
              <a:t>Int</a:t>
            </a:r>
            <a:r>
              <a:rPr lang="en-US" dirty="0"/>
              <a:t>(</a:t>
            </a:r>
            <a:r>
              <a:rPr lang="en-US" dirty="0" err="1"/>
              <a:t>Rnd</a:t>
            </a:r>
            <a:r>
              <a:rPr lang="en-US" dirty="0"/>
              <a:t> * 10) </a:t>
            </a:r>
            <a:endParaRPr lang="ru-RU" dirty="0"/>
          </a:p>
          <a:p>
            <a:r>
              <a:rPr lang="en-US" dirty="0"/>
              <a:t>    Label2.Caption = </a:t>
            </a:r>
            <a:r>
              <a:rPr lang="en-US" dirty="0" err="1"/>
              <a:t>Int</a:t>
            </a:r>
            <a:r>
              <a:rPr lang="en-US" dirty="0"/>
              <a:t>(</a:t>
            </a:r>
            <a:r>
              <a:rPr lang="en-US" dirty="0" err="1"/>
              <a:t>Rnd</a:t>
            </a:r>
            <a:r>
              <a:rPr lang="en-US" dirty="0"/>
              <a:t> * 10)</a:t>
            </a:r>
            <a:endParaRPr lang="ru-RU" dirty="0"/>
          </a:p>
          <a:p>
            <a:r>
              <a:rPr lang="en-US" dirty="0"/>
              <a:t>    Label3.Caption = </a:t>
            </a:r>
            <a:r>
              <a:rPr lang="en-US" dirty="0" err="1"/>
              <a:t>Int</a:t>
            </a:r>
            <a:r>
              <a:rPr lang="en-US" dirty="0"/>
              <a:t>(</a:t>
            </a:r>
            <a:r>
              <a:rPr lang="en-US" dirty="0" err="1"/>
              <a:t>Rnd</a:t>
            </a:r>
            <a:r>
              <a:rPr lang="en-US" dirty="0"/>
              <a:t> * 10)</a:t>
            </a:r>
            <a:endParaRPr lang="ru-RU" dirty="0"/>
          </a:p>
          <a:p>
            <a:r>
              <a:rPr lang="en-US" dirty="0"/>
              <a:t>    If (Label1.Caption = 7) Or (Label2.Caption = 7) Or (Label3.Caption = 7) Then</a:t>
            </a:r>
            <a:endParaRPr lang="ru-RU" dirty="0"/>
          </a:p>
          <a:p>
            <a:r>
              <a:rPr lang="en-US" dirty="0"/>
              <a:t>        Image1.Visible = True</a:t>
            </a:r>
            <a:endParaRPr lang="ru-RU" dirty="0"/>
          </a:p>
          <a:p>
            <a:r>
              <a:rPr lang="en-US" dirty="0"/>
              <a:t>        Beep</a:t>
            </a:r>
            <a:endParaRPr lang="ru-RU" dirty="0"/>
          </a:p>
          <a:p>
            <a:r>
              <a:rPr lang="en-US" dirty="0"/>
              <a:t>    End If</a:t>
            </a:r>
            <a:endParaRPr lang="ru-RU" dirty="0"/>
          </a:p>
          <a:p>
            <a:r>
              <a:rPr lang="en-US" dirty="0"/>
              <a:t>End Sub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en-US" dirty="0"/>
              <a:t>Private Sub Command2_Click()</a:t>
            </a:r>
            <a:endParaRPr lang="ru-RU" dirty="0"/>
          </a:p>
          <a:p>
            <a:r>
              <a:rPr lang="en-US" dirty="0"/>
              <a:t>    End</a:t>
            </a:r>
            <a:endParaRPr lang="ru-RU" dirty="0"/>
          </a:p>
          <a:p>
            <a:r>
              <a:rPr lang="en-US" dirty="0"/>
              <a:t>End Sub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ОСНОВОЙ ЯЗЫКА ПРОГРАММИРОВАНИЯ VISUAL BASIC ЯВЛЯЕТСЯ</a:t>
            </a:r>
            <a:r>
              <a:rPr lang="ru-RU" dirty="0" smtClean="0"/>
              <a:t> …………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qBasic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ОСНОВНЫМ ПОНЯТИЕМ ОБЪЕКТНО-ОРИЕНТИРОВАННОГО ПРОГРАММИРОВАНИЯ НЕ ЯВЛЯЕТСЯ …………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программалау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тілі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ЯВЛЯЕТСЯ СОБЫТИЕМ</a:t>
            </a:r>
            <a:r>
              <a:rPr lang="ru-RU" dirty="0" smtClean="0"/>
              <a:t>  ………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нажатие кнопки</a:t>
            </a:r>
          </a:p>
          <a:p>
            <a:r>
              <a:rPr lang="ru-RU" b="1" dirty="0" smtClean="0"/>
              <a:t>ОБЪЕКТОМ ЯВЛЯЕТСЯ</a:t>
            </a:r>
            <a:r>
              <a:rPr lang="ru-RU" dirty="0" smtClean="0"/>
              <a:t>  …..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любой элемент на панели инструментов</a:t>
            </a:r>
          </a:p>
          <a:p>
            <a:pPr lvl="0"/>
            <a:r>
              <a:rPr lang="ru-RU" b="1" dirty="0" smtClean="0"/>
              <a:t>ПРОЕКТ В VISUAL BASIC ЯВЛЯЕТСЯ</a:t>
            </a:r>
            <a:r>
              <a:rPr lang="ru-RU" dirty="0" smtClean="0"/>
              <a:t>  ………..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документом в </a:t>
            </a:r>
            <a:r>
              <a:rPr lang="ru-RU" dirty="0" err="1" smtClean="0">
                <a:solidFill>
                  <a:srgbClr val="FF0000"/>
                </a:solidFill>
              </a:rPr>
              <a:t>Visual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Basic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СОХРАНЕНИЕ НОВОГО ПРОЕКТА …………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ru-RU" dirty="0" err="1" smtClean="0">
                <a:solidFill>
                  <a:srgbClr val="FF0000"/>
                </a:solidFill>
              </a:rPr>
              <a:t>file</a:t>
            </a:r>
            <a:r>
              <a:rPr lang="ru-RU" dirty="0" smtClean="0">
                <a:solidFill>
                  <a:srgbClr val="FF0000"/>
                </a:solidFill>
              </a:rPr>
              <a:t>" - " </a:t>
            </a:r>
            <a:r>
              <a:rPr lang="ru-RU" dirty="0" err="1" smtClean="0">
                <a:solidFill>
                  <a:srgbClr val="FF0000"/>
                </a:solidFill>
              </a:rPr>
              <a:t>save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project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err="1" smtClean="0">
                <a:solidFill>
                  <a:srgbClr val="FF0000"/>
                </a:solidFill>
              </a:rPr>
              <a:t>as</a:t>
            </a:r>
            <a:r>
              <a:rPr lang="ru-RU" dirty="0" smtClean="0">
                <a:solidFill>
                  <a:srgbClr val="FF0000"/>
                </a:solidFill>
              </a:rPr>
              <a:t>"</a:t>
            </a:r>
          </a:p>
          <a:p>
            <a:pPr lvl="0"/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lvl="0"/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понятия: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u="sng" dirty="0"/>
              <a:t>Объект</a:t>
            </a:r>
            <a:r>
              <a:rPr lang="ru-RU" dirty="0"/>
              <a:t> – это совокупность свойств (структур данных, характерных для этого объекта), методов их обработки и событий, на которые данный объект может реагировать.</a:t>
            </a:r>
          </a:p>
          <a:p>
            <a:pPr lvl="0"/>
            <a:r>
              <a:rPr lang="ru-RU" u="sng" dirty="0"/>
              <a:t>Класс</a:t>
            </a:r>
            <a:r>
              <a:rPr lang="ru-RU" dirty="0"/>
              <a:t> – это совокупность объектов, характеризующихся общностью применяемых методов обработки или свойств.</a:t>
            </a:r>
          </a:p>
          <a:p>
            <a:pPr lvl="0"/>
            <a:r>
              <a:rPr lang="ru-RU" u="sng" dirty="0"/>
              <a:t>Свойство</a:t>
            </a:r>
            <a:r>
              <a:rPr lang="ru-RU" dirty="0"/>
              <a:t> – это характеристика объекта, которые в совокупности выделяют объект из множества других объектов.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/>
              <a:t>НАЗВАНИЕ КНОПКИ ЗАПУСК ПРОЕКТА В VISUAL BASIC …..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Start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УКАЗАНИЕ СВОЙСТВА ОБЪЕКТА ПРИ СОЗДАНИИ ПРОГРАММЫ В VISUAL BASIC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название </a:t>
            </a:r>
            <a:r>
              <a:rPr lang="ru-RU" dirty="0" err="1" smtClean="0">
                <a:solidFill>
                  <a:srgbClr val="FF0000"/>
                </a:solidFill>
              </a:rPr>
              <a:t>объекта.название</a:t>
            </a:r>
            <a:r>
              <a:rPr lang="ru-RU" dirty="0" smtClean="0">
                <a:solidFill>
                  <a:srgbClr val="FF0000"/>
                </a:solidFill>
              </a:rPr>
              <a:t> свойства</a:t>
            </a:r>
          </a:p>
          <a:p>
            <a:pPr lvl="0"/>
            <a:r>
              <a:rPr lang="ru-RU" b="1" dirty="0" smtClean="0"/>
              <a:t>СОХРАНЕНИЕ ФОРМЫ В ПРОЕКТЕ …………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en-US" dirty="0" smtClean="0">
                <a:solidFill>
                  <a:srgbClr val="FF0000"/>
                </a:solidFill>
              </a:rPr>
              <a:t>file</a:t>
            </a:r>
            <a:r>
              <a:rPr lang="ru-RU" dirty="0" smtClean="0">
                <a:solidFill>
                  <a:srgbClr val="FF0000"/>
                </a:solidFill>
              </a:rPr>
              <a:t>" - "</a:t>
            </a:r>
            <a:r>
              <a:rPr lang="en-US" dirty="0" smtClean="0">
                <a:solidFill>
                  <a:srgbClr val="FF0000"/>
                </a:solidFill>
              </a:rPr>
              <a:t>save form as</a:t>
            </a:r>
            <a:r>
              <a:rPr lang="ru-RU" dirty="0" smtClean="0">
                <a:solidFill>
                  <a:srgbClr val="FF0000"/>
                </a:solidFill>
              </a:rPr>
              <a:t>"</a:t>
            </a:r>
          </a:p>
          <a:p>
            <a:pPr lvl="0"/>
            <a:r>
              <a:rPr lang="ru-RU" b="1" dirty="0" smtClean="0"/>
              <a:t>ЗНАЧЕНИЕ КОМАНДЫ </a:t>
            </a:r>
            <a:r>
              <a:rPr lang="en-US" b="1" dirty="0" smtClean="0"/>
              <a:t>form</a:t>
            </a:r>
            <a:r>
              <a:rPr lang="ru-RU" b="1" dirty="0" smtClean="0"/>
              <a:t>1.</a:t>
            </a:r>
            <a:r>
              <a:rPr lang="en-US" b="1" dirty="0" err="1" smtClean="0"/>
              <a:t>windowstate</a:t>
            </a:r>
            <a:r>
              <a:rPr lang="ru-RU" b="1" dirty="0" smtClean="0"/>
              <a:t>=1  ……</a:t>
            </a:r>
          </a:p>
          <a:p>
            <a:pPr lvl="0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установка минимального размера формы</a:t>
            </a:r>
          </a:p>
          <a:p>
            <a:r>
              <a:rPr lang="ru-RU" b="1" dirty="0" smtClean="0"/>
              <a:t> КОЛИЧЕСТВО ФОРМ В ПРОЕКТЕ ……….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неограничено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СВОЙСТВО, ОПЕРЕДЕЛЯЮЩЕЕ СТИЛЬ ГРАНИЦ ФОРМЫ ………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Borderstyle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b="1" dirty="0" smtClean="0"/>
              <a:t>КОМПОНЕНТ </a:t>
            </a:r>
            <a:r>
              <a:rPr lang="en-US" b="1" dirty="0" smtClean="0"/>
              <a:t>TIMER</a:t>
            </a:r>
            <a:r>
              <a:rPr lang="ru-RU" b="1" dirty="0" smtClean="0"/>
              <a:t> НЕОБХОДИМ ДЛЯ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происхождения события в определенный промежуток времени</a:t>
            </a:r>
          </a:p>
          <a:p>
            <a:pPr lvl="0"/>
            <a:r>
              <a:rPr lang="ru-RU" b="1" dirty="0" smtClean="0"/>
              <a:t>КОМПОНЕНТ ФЛАЖОК ………. 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checkbox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из НОК!!!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000" b="1" dirty="0" smtClean="0"/>
              <a:t>ЭЛЕМЕНТ VISUAL BASIC, НЕ ВХОДЯЩИЙ В СОСТАВ ОСНОВНОГО ОКНА … </a:t>
            </a:r>
          </a:p>
          <a:p>
            <a:pPr lvl="0"/>
            <a:r>
              <a:rPr lang="ru-RU" sz="5000" dirty="0" smtClean="0">
                <a:solidFill>
                  <a:srgbClr val="FF0000"/>
                </a:solidFill>
              </a:rPr>
              <a:t>окно свойств</a:t>
            </a:r>
          </a:p>
          <a:p>
            <a:pPr lvl="0"/>
            <a:r>
              <a:rPr lang="ru-RU" sz="5000" b="1" dirty="0" smtClean="0"/>
              <a:t>НАЗВАНИЕ ПАНЕЛИ ИНСТРУМЕНТОВ VISUAL BASIC ………. 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Standard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ЧИСЛО СТАНДРАТНЫХ ЭЛЕМЕНТОВ ПАНЕЛИ ЭЛЕМЕНТОВ </a:t>
            </a:r>
            <a:r>
              <a:rPr lang="en-US" sz="5000" b="1" dirty="0" smtClean="0"/>
              <a:t>VISUAL BASIC</a:t>
            </a:r>
            <a:r>
              <a:rPr lang="ru-RU" sz="5000" b="1" dirty="0" smtClean="0"/>
              <a:t>  …</a:t>
            </a:r>
          </a:p>
          <a:p>
            <a:pPr lvl="0"/>
            <a:r>
              <a:rPr lang="ru-RU" sz="5000" b="1" dirty="0" smtClean="0"/>
              <a:t> </a:t>
            </a:r>
            <a:r>
              <a:rPr lang="ru-RU" sz="5000" dirty="0" smtClean="0">
                <a:solidFill>
                  <a:srgbClr val="FF0000"/>
                </a:solidFill>
              </a:rPr>
              <a:t>21</a:t>
            </a:r>
          </a:p>
          <a:p>
            <a:pPr lvl="0"/>
            <a:r>
              <a:rPr lang="ru-RU" sz="5000" b="1" dirty="0" smtClean="0"/>
              <a:t>ЭЛЕМЕНТ, ИЗОБРАЖАЮЩИЙ СПИСОК ПАПОК ТЕКЩЕГО ДИСКА И ДАЮЩИЙ ВОЗМОЖНОСТЬ ПЕРЕДВИЖЕНИЯ ПО ИЕРАРХИЧЕСКОЙ СТРУКТУРЕ ПАПОК</a:t>
            </a:r>
            <a:r>
              <a:rPr lang="ru-RU" sz="5000" dirty="0" smtClean="0"/>
              <a:t>  … 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Dirlistbox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КОМАНДА СОЗДАНИЯ НОВОГО ПРИЛОЖЕНИЯ В VISUAL BASIC ……..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File</a:t>
            </a:r>
            <a:r>
              <a:rPr lang="ru-RU" sz="5000" dirty="0" smtClean="0">
                <a:solidFill>
                  <a:srgbClr val="FF0000"/>
                </a:solidFill>
              </a:rPr>
              <a:t>\</a:t>
            </a:r>
            <a:r>
              <a:rPr lang="en-US" sz="5000" dirty="0" smtClean="0">
                <a:solidFill>
                  <a:srgbClr val="FF0000"/>
                </a:solidFill>
              </a:rPr>
              <a:t>new project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ТИП ФАЙЛА ПРОЕКТА ПРИ СОХРАНЕНИИ НА ДИСК ………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Vbp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ТИП КОДА ФАЙЛА ПРОЕКТА</a:t>
            </a:r>
            <a:r>
              <a:rPr lang="ru-RU" sz="5000" dirty="0" smtClean="0"/>
              <a:t>  ……..</a:t>
            </a:r>
          </a:p>
          <a:p>
            <a:pPr lvl="0"/>
            <a:r>
              <a:rPr lang="ru-RU" sz="5000" dirty="0" err="1" smtClean="0">
                <a:solidFill>
                  <a:srgbClr val="FF0000"/>
                </a:solidFill>
              </a:rPr>
              <a:t>Vbw</a:t>
            </a:r>
            <a:endParaRPr lang="ru-RU" sz="5000" dirty="0" smtClean="0">
              <a:solidFill>
                <a:srgbClr val="FF0000"/>
              </a:solidFill>
            </a:endParaRPr>
          </a:p>
          <a:p>
            <a:pPr lvl="0"/>
            <a:r>
              <a:rPr lang="ru-RU" sz="5000" b="1" dirty="0" smtClean="0"/>
              <a:t>КОМАНДА СОЗДАНИЯ НОВОГО ПРОЕКТА С ПУСТЫМИ ФОРМАМИ …</a:t>
            </a:r>
          </a:p>
          <a:p>
            <a:pPr lvl="0"/>
            <a:r>
              <a:rPr lang="en-US" sz="5000" dirty="0" smtClean="0">
                <a:solidFill>
                  <a:srgbClr val="FF0000"/>
                </a:solidFill>
              </a:rPr>
              <a:t>File</a:t>
            </a:r>
            <a:r>
              <a:rPr lang="ru-RU" sz="5000" dirty="0" smtClean="0">
                <a:solidFill>
                  <a:srgbClr val="FF0000"/>
                </a:solidFill>
              </a:rPr>
              <a:t>/ </a:t>
            </a:r>
            <a:r>
              <a:rPr lang="en-US" sz="5000" dirty="0" smtClean="0">
                <a:solidFill>
                  <a:srgbClr val="FF0000"/>
                </a:solidFill>
              </a:rPr>
              <a:t>new</a:t>
            </a:r>
            <a:r>
              <a:rPr lang="ru-RU" sz="5000" dirty="0" smtClean="0">
                <a:solidFill>
                  <a:srgbClr val="FF0000"/>
                </a:solidFill>
              </a:rPr>
              <a:t>/</a:t>
            </a:r>
            <a:r>
              <a:rPr lang="en-US" sz="5000" dirty="0" smtClean="0">
                <a:solidFill>
                  <a:srgbClr val="FF0000"/>
                </a:solidFill>
              </a:rPr>
              <a:t>application</a:t>
            </a:r>
            <a:endParaRPr lang="ru-RU" sz="50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14282" y="-214338"/>
            <a:ext cx="8929718" cy="6858000"/>
            <a:chOff x="1296" y="5616"/>
            <a:chExt cx="9072" cy="671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4373"/>
            <a:stretch>
              <a:fillRect/>
            </a:stretch>
          </p:blipFill>
          <p:spPr bwMode="auto">
            <a:xfrm>
              <a:off x="1296" y="6266"/>
              <a:ext cx="8424" cy="6063"/>
            </a:xfrm>
            <a:prstGeom prst="rect">
              <a:avLst/>
            </a:prstGeom>
            <a:noFill/>
          </p:spPr>
        </p:pic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5184" y="5616"/>
              <a:ext cx="1166" cy="65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282A55"/>
                  </a:solidFill>
                  <a:effectLst/>
                  <a:latin typeface="Arial" pitchFamily="34" charset="0"/>
                </a:rPr>
                <a:t>1	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9202" y="7567"/>
              <a:ext cx="1166" cy="65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rgbClr val="282A55"/>
                  </a:solidFill>
                  <a:latin typeface="Arial" pitchFamily="34" charset="0"/>
                </a:rPr>
                <a:t>5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282A55"/>
                  </a:solidFill>
                  <a:effectLst/>
                  <a:latin typeface="Arial" pitchFamily="34" charset="0"/>
                </a:rPr>
                <a:t>	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3618" y="7644"/>
              <a:ext cx="1166" cy="651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282A55"/>
                  </a:solidFill>
                  <a:effectLst/>
                  <a:latin typeface="Arial" pitchFamily="34" charset="0"/>
                </a:rPr>
                <a:t>4	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1814" y="9001"/>
              <a:ext cx="1167" cy="65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rgbClr val="282A55"/>
                  </a:solidFill>
                  <a:latin typeface="Arial" pitchFamily="34" charset="0"/>
                </a:rPr>
                <a:t>6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7258" y="5876"/>
              <a:ext cx="1166" cy="65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rgbClr val="282A55"/>
                  </a:solidFill>
                  <a:latin typeface="Arial" pitchFamily="34" charset="0"/>
                </a:rPr>
                <a:t>3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8928" y="9360"/>
              <a:ext cx="1166" cy="651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282A55"/>
                  </a:solidFill>
                  <a:latin typeface="Arial" pitchFamily="34" charset="0"/>
                </a:rPr>
                <a:t>7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>
              <a:off x="6091" y="6136"/>
              <a:ext cx="1167" cy="65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solidFill>
                    <a:srgbClr val="282A55"/>
                  </a:solidFill>
                  <a:latin typeface="Arial" pitchFamily="34" charset="0"/>
                </a:rPr>
                <a:t>2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82A55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282A55"/>
                  </a:solidFill>
                  <a:effectLst/>
                  <a:latin typeface="Arial" pitchFamily="34" charset="0"/>
                </a:rPr>
                <a:t>	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Состав интегрированной среды: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1) заголовок программы (Имя приложения, Имя документа, Управляющие кнопки);</a:t>
            </a:r>
          </a:p>
          <a:p>
            <a:r>
              <a:rPr lang="ru-RU" dirty="0" smtClean="0"/>
              <a:t>2) строка меню (стандартные и специфичные группы команд);</a:t>
            </a:r>
          </a:p>
          <a:p>
            <a:r>
              <a:rPr lang="ru-RU" dirty="0" smtClean="0"/>
              <a:t>3) панель инструментов (</a:t>
            </a:r>
            <a:r>
              <a:rPr lang="en-US" dirty="0" smtClean="0"/>
              <a:t>Standard</a:t>
            </a:r>
            <a:r>
              <a:rPr lang="ru-RU" dirty="0" smtClean="0"/>
              <a:t> - предполагает ряд наиболее часто используемых возможностей, которые можно найти в меню </a:t>
            </a:r>
            <a:r>
              <a:rPr lang="en-US" dirty="0" smtClean="0"/>
              <a:t>File</a:t>
            </a:r>
            <a:r>
              <a:rPr lang="ru-RU" dirty="0" smtClean="0"/>
              <a:t>, </a:t>
            </a:r>
            <a:r>
              <a:rPr lang="en-US" dirty="0" smtClean="0"/>
              <a:t>Project</a:t>
            </a:r>
            <a:r>
              <a:rPr lang="ru-RU" dirty="0" smtClean="0"/>
              <a:t>, </a:t>
            </a:r>
            <a:r>
              <a:rPr lang="en-US" dirty="0" smtClean="0"/>
              <a:t>Debug</a:t>
            </a:r>
            <a:r>
              <a:rPr lang="ru-RU" dirty="0" smtClean="0"/>
              <a:t>, </a:t>
            </a:r>
            <a:r>
              <a:rPr lang="en-US" dirty="0" smtClean="0"/>
              <a:t>Run</a:t>
            </a:r>
            <a:r>
              <a:rPr lang="ru-RU" dirty="0" smtClean="0"/>
              <a:t>; </a:t>
            </a:r>
            <a:r>
              <a:rPr lang="en-US" dirty="0" smtClean="0"/>
              <a:t>Edit</a:t>
            </a:r>
            <a:r>
              <a:rPr lang="ru-RU" dirty="0" smtClean="0"/>
              <a:t> - используется при работе с программным кодом; </a:t>
            </a:r>
            <a:r>
              <a:rPr lang="en-US" dirty="0" smtClean="0"/>
              <a:t>Debug</a:t>
            </a:r>
            <a:r>
              <a:rPr lang="ru-RU" dirty="0" smtClean="0"/>
              <a:t> - используется для тестирования программы и исправления ошибок; </a:t>
            </a:r>
            <a:r>
              <a:rPr lang="en-US" dirty="0" smtClean="0"/>
              <a:t>Form Editor</a:t>
            </a:r>
            <a:r>
              <a:rPr lang="ru-RU" dirty="0" smtClean="0"/>
              <a:t> - используется для изменения размеров, перемещение и выравнивания элементов управления в форме);</a:t>
            </a:r>
          </a:p>
          <a:p>
            <a:r>
              <a:rPr lang="ru-RU" dirty="0" smtClean="0"/>
              <a:t>4) окно дизайнера форм (рабочая область для конструирования макета формы и расположенных на ней элементов; </a:t>
            </a:r>
          </a:p>
          <a:p>
            <a:r>
              <a:rPr lang="ru-RU" dirty="0" smtClean="0"/>
              <a:t>5) окно </a:t>
            </a:r>
            <a:r>
              <a:rPr lang="en-US" dirty="0" smtClean="0"/>
              <a:t>Project Explorer</a:t>
            </a:r>
            <a:r>
              <a:rPr lang="ru-RU" dirty="0" smtClean="0"/>
              <a:t> (представляет собой отражение структуры проекта);</a:t>
            </a:r>
          </a:p>
          <a:p>
            <a:r>
              <a:rPr lang="ru-RU" dirty="0" smtClean="0"/>
              <a:t>6) панель элементов управления </a:t>
            </a:r>
            <a:r>
              <a:rPr lang="ru-RU" dirty="0" err="1" smtClean="0"/>
              <a:t>ToolBox</a:t>
            </a:r>
            <a:r>
              <a:rPr lang="ru-RU" dirty="0" smtClean="0"/>
              <a:t> (всего 21 основных элементов управления);</a:t>
            </a:r>
          </a:p>
          <a:p>
            <a:r>
              <a:rPr lang="ru-RU" dirty="0" smtClean="0"/>
              <a:t> 7) окно свойств проекта (</a:t>
            </a:r>
            <a:r>
              <a:rPr lang="en-US" dirty="0" smtClean="0"/>
              <a:t>Properties</a:t>
            </a:r>
            <a:r>
              <a:rPr lang="ru-RU" dirty="0" smtClean="0"/>
              <a:t>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Общие </a:t>
            </a:r>
            <a:r>
              <a:rPr lang="ru-RU" b="1" dirty="0"/>
              <a:t>сведения о проекте </a:t>
            </a:r>
            <a:r>
              <a:rPr lang="en-US" b="1" dirty="0"/>
              <a:t>V</a:t>
            </a:r>
            <a:r>
              <a:rPr lang="ru-RU" b="1" dirty="0"/>
              <a:t>В</a:t>
            </a:r>
            <a:r>
              <a:rPr lang="en-US" b="1" dirty="0" err="1"/>
              <a:t>asic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Проект</a:t>
            </a:r>
            <a:r>
              <a:rPr lang="ru-RU" dirty="0"/>
              <a:t> – это группа всех файлов, которые составляют программу, включая формы, модули, графику, элементы управления и модули класса.</a:t>
            </a:r>
          </a:p>
          <a:p>
            <a:r>
              <a:rPr lang="en-US" dirty="0" err="1"/>
              <a:t>vbg</a:t>
            </a:r>
            <a:r>
              <a:rPr lang="en-US" dirty="0"/>
              <a:t> </a:t>
            </a:r>
            <a:r>
              <a:rPr lang="ru-RU" dirty="0"/>
              <a:t>– файл группы проектов</a:t>
            </a:r>
          </a:p>
          <a:p>
            <a:r>
              <a:rPr lang="ru-RU" dirty="0"/>
              <a:t>.</a:t>
            </a:r>
            <a:r>
              <a:rPr lang="en-US" dirty="0" err="1"/>
              <a:t>vbp</a:t>
            </a:r>
            <a:r>
              <a:rPr lang="ru-RU" dirty="0"/>
              <a:t> – файл проекта</a:t>
            </a:r>
          </a:p>
          <a:p>
            <a:r>
              <a:rPr lang="ru-RU" dirty="0"/>
              <a:t>.</a:t>
            </a:r>
            <a:r>
              <a:rPr lang="en-US" dirty="0" err="1"/>
              <a:t>frm</a:t>
            </a:r>
            <a:r>
              <a:rPr lang="ru-RU" dirty="0"/>
              <a:t> – файл формы</a:t>
            </a:r>
          </a:p>
          <a:p>
            <a:r>
              <a:rPr lang="ru-RU" dirty="0"/>
              <a:t>.</a:t>
            </a:r>
            <a:r>
              <a:rPr lang="en-US" dirty="0"/>
              <a:t>Bas</a:t>
            </a:r>
            <a:r>
              <a:rPr lang="ru-RU" dirty="0"/>
              <a:t> – файл модуля</a:t>
            </a:r>
          </a:p>
          <a:p>
            <a:r>
              <a:rPr lang="ru-RU" dirty="0"/>
              <a:t>.</a:t>
            </a:r>
            <a:r>
              <a:rPr lang="ru-RU" dirty="0" err="1"/>
              <a:t>frx</a:t>
            </a:r>
            <a:r>
              <a:rPr lang="ru-RU" dirty="0"/>
              <a:t> – автоматически генерируемый файл для всех графических элементов в проекте </a:t>
            </a:r>
          </a:p>
          <a:p>
            <a:r>
              <a:rPr lang="ru-RU" dirty="0" smtClean="0"/>
              <a:t>.</a:t>
            </a:r>
            <a:r>
              <a:rPr lang="ru-RU" dirty="0" err="1" smtClean="0"/>
              <a:t>Vbw</a:t>
            </a:r>
            <a:r>
              <a:rPr lang="ru-RU" dirty="0" smtClean="0"/>
              <a:t> - ФАЙЛ  КОДА  </a:t>
            </a:r>
            <a:r>
              <a:rPr lang="ru-RU" dirty="0" smtClean="0"/>
              <a:t>ПРОЕКТА</a:t>
            </a:r>
            <a:endParaRPr lang="en-US" dirty="0" smtClean="0"/>
          </a:p>
          <a:p>
            <a:r>
              <a:rPr lang="en-US" dirty="0" smtClean="0"/>
              <a:t>.Exe </a:t>
            </a:r>
            <a:r>
              <a:rPr lang="ru-RU" dirty="0" smtClean="0"/>
              <a:t>– исполняемый файл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Алфавит языка </a:t>
            </a:r>
            <a:r>
              <a:rPr lang="en-GB" b="1" dirty="0"/>
              <a:t>Visual Basic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Алфавит - это полный набор букв, цифр и символов, принятых в языке для обозначения данных и действий над ними.</a:t>
            </a:r>
          </a:p>
          <a:p>
            <a:r>
              <a:rPr lang="ru-RU" dirty="0"/>
              <a:t>Алфавит языка </a:t>
            </a:r>
            <a:r>
              <a:rPr lang="ru-RU" dirty="0" err="1"/>
              <a:t>Visual</a:t>
            </a:r>
            <a:r>
              <a:rPr lang="ru-RU" dirty="0"/>
              <a:t> </a:t>
            </a:r>
            <a:r>
              <a:rPr lang="ru-RU" dirty="0" err="1"/>
              <a:t>Basic</a:t>
            </a:r>
            <a:r>
              <a:rPr lang="ru-RU" dirty="0"/>
              <a:t> включает следующий набор символов:</a:t>
            </a:r>
          </a:p>
          <a:p>
            <a:r>
              <a:rPr lang="ru-RU" dirty="0"/>
              <a:t>-  прописные  (</a:t>
            </a:r>
            <a:r>
              <a:rPr lang="ru-RU" dirty="0" err="1"/>
              <a:t>A</a:t>
            </a:r>
            <a:r>
              <a:rPr lang="ru-RU" dirty="0"/>
              <a:t> - </a:t>
            </a:r>
            <a:r>
              <a:rPr lang="ru-RU" dirty="0" err="1"/>
              <a:t>Z</a:t>
            </a:r>
            <a:r>
              <a:rPr lang="ru-RU" dirty="0"/>
              <a:t>) и  строчные (а - </a:t>
            </a:r>
            <a:r>
              <a:rPr lang="ru-RU" dirty="0" err="1"/>
              <a:t>z</a:t>
            </a:r>
            <a:r>
              <a:rPr lang="ru-RU" dirty="0"/>
              <a:t>) буквы латинского алфавита;</a:t>
            </a:r>
          </a:p>
          <a:p>
            <a:r>
              <a:rPr lang="ru-RU" dirty="0"/>
              <a:t>-  цифры от 0 до 9;</a:t>
            </a:r>
          </a:p>
          <a:p>
            <a:r>
              <a:rPr lang="ru-RU" dirty="0"/>
              <a:t>-  знаки арифметических операций (в порядке возрастания приоритета): +, -, *, /, |, ^;</a:t>
            </a:r>
          </a:p>
          <a:p>
            <a:r>
              <a:rPr lang="ru-RU" dirty="0"/>
              <a:t>-  знаки операций отношения: =, &lt;, &gt;.</a:t>
            </a:r>
          </a:p>
          <a:p>
            <a:r>
              <a:rPr lang="ru-RU" dirty="0"/>
              <a:t>-  знаки препинания и разделители: ,   </a:t>
            </a:r>
            <a:r>
              <a:rPr lang="ru-RU" dirty="0">
                <a:sym typeface="Technic"/>
              </a:rPr>
              <a:t></a:t>
            </a:r>
            <a:r>
              <a:rPr lang="ru-RU" dirty="0"/>
              <a:t>  </a:t>
            </a:r>
            <a:r>
              <a:rPr lang="ru-RU" b="1" dirty="0"/>
              <a:t>.  :  ;</a:t>
            </a:r>
            <a:r>
              <a:rPr lang="ru-RU" dirty="0"/>
              <a:t> ( );</a:t>
            </a:r>
          </a:p>
          <a:p>
            <a:r>
              <a:rPr lang="ru-RU" dirty="0"/>
              <a:t>В алфавит языка входят также </a:t>
            </a:r>
            <a:r>
              <a:rPr lang="ru-RU" u="sng" dirty="0"/>
              <a:t>зарезервированные </a:t>
            </a:r>
            <a:r>
              <a:rPr lang="ru-RU" dirty="0"/>
              <a:t>слова, которые не могут быть использованы в качестве </a:t>
            </a:r>
            <a:r>
              <a:rPr lang="ru-RU" u="sng" dirty="0"/>
              <a:t>имен</a:t>
            </a:r>
            <a:r>
              <a:rPr lang="ru-RU" dirty="0"/>
              <a:t> переменных или процедур. Примеры зарезервированных слов:  </a:t>
            </a:r>
            <a:r>
              <a:rPr lang="en-GB" dirty="0"/>
              <a:t>Dim</a:t>
            </a:r>
            <a:r>
              <a:rPr lang="ru-RU" dirty="0"/>
              <a:t>, </a:t>
            </a:r>
            <a:r>
              <a:rPr lang="en-GB" dirty="0"/>
              <a:t>Sub</a:t>
            </a:r>
            <a:r>
              <a:rPr lang="ru-RU" dirty="0"/>
              <a:t>, </a:t>
            </a:r>
            <a:r>
              <a:rPr lang="en-GB" dirty="0"/>
              <a:t>Integer</a:t>
            </a:r>
            <a:r>
              <a:rPr lang="ru-RU" dirty="0"/>
              <a:t>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Типы </a:t>
            </a:r>
            <a:r>
              <a:rPr lang="ru-RU" b="1" dirty="0" smtClean="0"/>
              <a:t>переменных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857250"/>
          <a:ext cx="8572560" cy="578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3357586"/>
                <a:gridCol w="1571636"/>
                <a:gridCol w="2143140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kern="1600" dirty="0">
                          <a:latin typeface="Times New Roman"/>
                        </a:rPr>
                        <a:t>Тип</a:t>
                      </a:r>
                      <a:endParaRPr lang="ru-RU" sz="1000" b="1" kern="1600" dirty="0"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Хранимая информация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Объем занимаемой памяти (байт)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Диапазон значений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Integer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Целые числа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От –32768 до 32767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Long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Целые числа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Приблизительно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Single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Десятичные числа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+/- 2.1Е9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1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Double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Десятичные числа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(двойной точности с плавающей точкой)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От – 3.402823Е38 до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- 1.401298Е-45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Currency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Числа, имеющие до 15 цифр перед десятичной точкой и до 4 цифр после нее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От –1.79769313486232Е308 до –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4.9406564584124Е-324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String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Текстовая информация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 на каждый символ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 65 тыс. символов для строк фиксированной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длины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Byte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Целые числа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От 0 до 255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Boolean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Булевы значения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True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(истина) или 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False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(ложь)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Date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Информация о дате и времени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От 1-го января 100 года до 31-го декабря 9999 года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Object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Ссылки на рисунок или любой другой объект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Не определен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Variant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Значения любого из вышеперечисленных типов данных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16+1 на каждый символ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Не определен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Объявление переменных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отличие от других языков программирования </a:t>
            </a:r>
            <a:r>
              <a:rPr lang="ru-RU" dirty="0" err="1"/>
              <a:t>Visual</a:t>
            </a:r>
            <a:r>
              <a:rPr lang="ru-RU" dirty="0"/>
              <a:t> </a:t>
            </a:r>
            <a:r>
              <a:rPr lang="ru-RU" dirty="0" err="1"/>
              <a:t>Basic</a:t>
            </a:r>
            <a:r>
              <a:rPr lang="ru-RU" dirty="0"/>
              <a:t> не требует объявлять переменные перед их использованием. В случае, если переменная не объявлена, </a:t>
            </a:r>
            <a:r>
              <a:rPr lang="ru-RU" dirty="0" err="1"/>
              <a:t>Visual</a:t>
            </a:r>
            <a:r>
              <a:rPr lang="ru-RU" dirty="0"/>
              <a:t> </a:t>
            </a:r>
            <a:r>
              <a:rPr lang="ru-RU" dirty="0" err="1"/>
              <a:t>Basic</a:t>
            </a:r>
            <a:r>
              <a:rPr lang="ru-RU" dirty="0"/>
              <a:t> использует тип данных, заданный по умолчанию </a:t>
            </a:r>
            <a:r>
              <a:rPr lang="en-US" dirty="0"/>
              <a:t>Variant</a:t>
            </a:r>
            <a:r>
              <a:rPr lang="ru-RU" dirty="0"/>
              <a:t> (произвольный).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Локальные и глобальные переменные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/>
              <a:t>Определение:</a:t>
            </a:r>
            <a:r>
              <a:rPr lang="ru-RU" dirty="0"/>
              <a:t> Переменные, доступные в любой процедуре, форме или модуле программы, называются </a:t>
            </a:r>
            <a:r>
              <a:rPr lang="ru-RU" i="1" dirty="0"/>
              <a:t>глобальными</a:t>
            </a:r>
            <a:r>
              <a:rPr lang="ru-RU" dirty="0"/>
              <a:t>.</a:t>
            </a:r>
          </a:p>
          <a:p>
            <a:r>
              <a:rPr lang="ru-RU" dirty="0"/>
              <a:t>Для создания глобальной переменой необходимо поместить оператор объявления переменной </a:t>
            </a:r>
            <a:r>
              <a:rPr lang="en-GB" dirty="0"/>
              <a:t>Public</a:t>
            </a:r>
            <a:r>
              <a:rPr lang="ru-RU" dirty="0"/>
              <a:t> в раздел объявлений модуля.</a:t>
            </a:r>
          </a:p>
          <a:p>
            <a:r>
              <a:rPr lang="ru-RU" u="sng" dirty="0"/>
              <a:t>Определение:</a:t>
            </a:r>
            <a:r>
              <a:rPr lang="ru-RU" dirty="0"/>
              <a:t> Переменные, доступные только в пределах той процедуры, в которой они объявлены, называются </a:t>
            </a:r>
            <a:r>
              <a:rPr lang="ru-RU" i="1" dirty="0"/>
              <a:t>локальными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1220</Words>
  <Application>Microsoft Office PowerPoint</Application>
  <PresentationFormat>Экран (4:3)</PresentationFormat>
  <Paragraphs>218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Объектно – ориентированное программирование Visual Вasic </vt:lpstr>
      <vt:lpstr>Основные понятия: </vt:lpstr>
      <vt:lpstr>Слайд 3</vt:lpstr>
      <vt:lpstr> Состав интегрированной среды: </vt:lpstr>
      <vt:lpstr>Общие сведения о проекте VВasic </vt:lpstr>
      <vt:lpstr>Алфавит языка Visual Basic </vt:lpstr>
      <vt:lpstr>Типы переменных </vt:lpstr>
      <vt:lpstr>Объявление переменных</vt:lpstr>
      <vt:lpstr>Локальные и глобальные переменные</vt:lpstr>
      <vt:lpstr>Однако правилом хорошего тона считается все-таки объявление переменной в начале процедуры! </vt:lpstr>
      <vt:lpstr>Выражения и операции </vt:lpstr>
      <vt:lpstr>Выражения и операции </vt:lpstr>
      <vt:lpstr>Операторы </vt:lpstr>
      <vt:lpstr>Условные операторы:</vt:lpstr>
      <vt:lpstr>Операторы циклов </vt:lpstr>
      <vt:lpstr>Игровая программа</vt:lpstr>
      <vt:lpstr>Поместим на форму следующие элементы: </vt:lpstr>
      <vt:lpstr>Процедуры программного кода</vt:lpstr>
      <vt:lpstr>Вопросы из НОК!!!</vt:lpstr>
      <vt:lpstr>Вопросы из НОК!!!</vt:lpstr>
      <vt:lpstr>Вопросы из НОК!!!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 </dc:creator>
  <cp:lastModifiedBy>Admin</cp:lastModifiedBy>
  <cp:revision>15</cp:revision>
  <dcterms:created xsi:type="dcterms:W3CDTF">2010-04-08T09:36:38Z</dcterms:created>
  <dcterms:modified xsi:type="dcterms:W3CDTF">2012-11-27T05:49:58Z</dcterms:modified>
</cp:coreProperties>
</file>